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63" r:id="rId3"/>
    <p:sldId id="264" r:id="rId4"/>
    <p:sldId id="269" r:id="rId5"/>
    <p:sldId id="270" r:id="rId6"/>
    <p:sldId id="261" r:id="rId7"/>
    <p:sldId id="262" r:id="rId8"/>
    <p:sldId id="266" r:id="rId9"/>
    <p:sldId id="271" r:id="rId10"/>
    <p:sldId id="272" r:id="rId11"/>
    <p:sldId id="285" r:id="rId12"/>
    <p:sldId id="267" r:id="rId13"/>
    <p:sldId id="281" r:id="rId14"/>
    <p:sldId id="280" r:id="rId15"/>
    <p:sldId id="268" r:id="rId16"/>
    <p:sldId id="274" r:id="rId17"/>
    <p:sldId id="276" r:id="rId18"/>
    <p:sldId id="259" r:id="rId19"/>
    <p:sldId id="273" r:id="rId20"/>
    <p:sldId id="277" r:id="rId21"/>
    <p:sldId id="286" r:id="rId22"/>
    <p:sldId id="278" r:id="rId23"/>
    <p:sldId id="284" r:id="rId24"/>
    <p:sldId id="291" r:id="rId25"/>
    <p:sldId id="290" r:id="rId26"/>
    <p:sldId id="292" r:id="rId27"/>
    <p:sldId id="288" r:id="rId28"/>
    <p:sldId id="289" r:id="rId29"/>
    <p:sldId id="279" r:id="rId30"/>
    <p:sldId id="260" r:id="rId31"/>
    <p:sldId id="283" r:id="rId32"/>
    <p:sldId id="257" r:id="rId33"/>
    <p:sldId id="275" r:id="rId34"/>
    <p:sldId id="258" r:id="rId35"/>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107" d="100"/>
          <a:sy n="107" d="100"/>
        </p:scale>
        <p:origin x="750" y="12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150004512156143E-2"/>
          <c:y val="0.10986096835024577"/>
          <c:w val="0.92185406739715403"/>
          <c:h val="0.81411489347563659"/>
        </c:manualLayout>
      </c:layout>
      <c:barChart>
        <c:barDir val="col"/>
        <c:grouping val="clustered"/>
        <c:varyColors val="0"/>
        <c:ser>
          <c:idx val="0"/>
          <c:order val="0"/>
          <c:tx>
            <c:strRef>
              <c:f>Sheet1!$D$4</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Sheet1!$E$3:$F$3</c:f>
              <c:strCache>
                <c:ptCount val="2"/>
                <c:pt idx="0">
                  <c:v>capacidad Instalada</c:v>
                </c:pt>
                <c:pt idx="1">
                  <c:v>Produccion</c:v>
                </c:pt>
              </c:strCache>
            </c:strRef>
          </c:cat>
          <c:val>
            <c:numRef>
              <c:f>Sheet1!$E$4:$F$4</c:f>
              <c:numCache>
                <c:formatCode>General</c:formatCode>
                <c:ptCount val="2"/>
                <c:pt idx="0">
                  <c:v>57.4</c:v>
                </c:pt>
                <c:pt idx="1">
                  <c:v>33.700000000000003</c:v>
                </c:pt>
              </c:numCache>
            </c:numRef>
          </c:val>
          <c:extLst>
            <c:ext xmlns:c16="http://schemas.microsoft.com/office/drawing/2014/chart" uri="{C3380CC4-5D6E-409C-BE32-E72D297353CC}">
              <c16:uniqueId val="{00000000-769E-440C-B25D-17CD29CC00E5}"/>
            </c:ext>
          </c:extLst>
        </c:ser>
        <c:dLbls>
          <c:showLegendKey val="0"/>
          <c:showVal val="0"/>
          <c:showCatName val="0"/>
          <c:showSerName val="0"/>
          <c:showPercent val="0"/>
          <c:showBubbleSize val="0"/>
        </c:dLbls>
        <c:gapWidth val="219"/>
        <c:overlap val="-27"/>
        <c:axId val="840074960"/>
        <c:axId val="840069560"/>
      </c:barChart>
      <c:catAx>
        <c:axId val="8400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0069560"/>
        <c:crosses val="autoZero"/>
        <c:auto val="1"/>
        <c:lblAlgn val="ctr"/>
        <c:lblOffset val="100"/>
        <c:noMultiLvlLbl val="0"/>
      </c:catAx>
      <c:valAx>
        <c:axId val="840069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0074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s-DO" sz="2400" noProof="0" dirty="0" err="1"/>
              <a:t>Distribucion</a:t>
            </a:r>
            <a:r>
              <a:rPr lang="es-DO" sz="2400" noProof="0" dirty="0"/>
              <a:t> de las Exportaciones</a:t>
            </a:r>
            <a:r>
              <a:rPr lang="es-DO" sz="2400" baseline="0" noProof="0" dirty="0"/>
              <a:t> de Varillas </a:t>
            </a:r>
            <a:r>
              <a:rPr lang="es-DO" sz="2400" baseline="0" noProof="0" dirty="0" err="1"/>
              <a:t>Ultimos</a:t>
            </a:r>
            <a:r>
              <a:rPr lang="es-DO" sz="2400" baseline="0" noProof="0" dirty="0"/>
              <a:t> Cinco Anos  2020 al 2024 – Volumen TM</a:t>
            </a:r>
            <a:endParaRPr lang="es-DO" sz="2400" noProof="0" dirty="0"/>
          </a:p>
        </c:rich>
      </c:tx>
      <c:layout>
        <c:manualLayout>
          <c:xMode val="edge"/>
          <c:yMode val="edge"/>
          <c:x val="0.13397162315127503"/>
          <c:y val="4.5589486418281741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explosion val="15"/>
            <c:spPr>
              <a:solidFill>
                <a:schemeClr val="accent1"/>
              </a:solidFill>
              <a:ln w="19050">
                <a:solidFill>
                  <a:schemeClr val="lt1"/>
                </a:solidFill>
              </a:ln>
              <a:effectLst/>
            </c:spPr>
            <c:extLst>
              <c:ext xmlns:c16="http://schemas.microsoft.com/office/drawing/2014/chart" uri="{C3380CC4-5D6E-409C-BE32-E72D297353CC}">
                <c16:uniqueId val="{00000001-8E1C-4E5A-8F06-49C729E727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1C-4E5A-8F06-49C729E7277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1C-4E5A-8F06-49C729E7277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1C-4E5A-8F06-49C729E7277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E1C-4E5A-8F06-49C729E7277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E1C-4E5A-8F06-49C729E7277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E1C-4E5A-8F06-49C729E7277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E1C-4E5A-8F06-49C729E7277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E1C-4E5A-8F06-49C729E72776}"/>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E1C-4E5A-8F06-49C729E72776}"/>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E1C-4E5A-8F06-49C729E72776}"/>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E1C-4E5A-8F06-49C729E72776}"/>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E1C-4E5A-8F06-49C729E72776}"/>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E1C-4E5A-8F06-49C729E72776}"/>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8E1C-4E5A-8F06-49C729E72776}"/>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8E1C-4E5A-8F06-49C729E72776}"/>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8E1C-4E5A-8F06-49C729E72776}"/>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8E1C-4E5A-8F06-49C729E72776}"/>
              </c:ext>
            </c:extLst>
          </c:dPt>
          <c:dLbls>
            <c:dLbl>
              <c:idx val="0"/>
              <c:layout>
                <c:manualLayout>
                  <c:x val="5.5723062010144146E-2"/>
                  <c:y val="7.0602678651556339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E1C-4E5A-8F06-49C729E72776}"/>
                </c:ext>
              </c:extLst>
            </c:dLbl>
            <c:dLbl>
              <c:idx val="2"/>
              <c:layout>
                <c:manualLayout>
                  <c:x val="5.7293484057759518E-2"/>
                  <c:y val="-1.4204983971885287E-2"/>
                </c:manualLayout>
              </c:layout>
              <c:showLegendKey val="0"/>
              <c:showVal val="0"/>
              <c:showCatName val="1"/>
              <c:showSerName val="0"/>
              <c:showPercent val="1"/>
              <c:showBubbleSize val="0"/>
              <c:extLst>
                <c:ext xmlns:c15="http://schemas.microsoft.com/office/drawing/2012/chart" uri="{CE6537A1-D6FC-4f65-9D91-7224C49458BB}">
                  <c15:layout>
                    <c:manualLayout>
                      <c:w val="5.8227616950005598E-2"/>
                      <c:h val="7.3513046849479305E-2"/>
                    </c:manualLayout>
                  </c15:layout>
                </c:ext>
                <c:ext xmlns:c16="http://schemas.microsoft.com/office/drawing/2014/chart" uri="{C3380CC4-5D6E-409C-BE32-E72D297353CC}">
                  <c16:uniqueId val="{00000005-8E1C-4E5A-8F06-49C729E727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'Mundo USD'!$AB$6:$AB$23</c:f>
              <c:strCache>
                <c:ptCount val="18"/>
                <c:pt idx="0">
                  <c:v>Türkiye</c:v>
                </c:pt>
                <c:pt idx="1">
                  <c:v>Iran, Islamic Republic of</c:v>
                </c:pt>
                <c:pt idx="2">
                  <c:v>Italy</c:v>
                </c:pt>
                <c:pt idx="3">
                  <c:v>Russian Federation</c:v>
                </c:pt>
                <c:pt idx="4">
                  <c:v>China</c:v>
                </c:pt>
                <c:pt idx="5">
                  <c:v>Malaysia</c:v>
                </c:pt>
                <c:pt idx="6">
                  <c:v>Viet Nam</c:v>
                </c:pt>
                <c:pt idx="7">
                  <c:v>Germany</c:v>
                </c:pt>
                <c:pt idx="8">
                  <c:v>Portugal</c:v>
                </c:pt>
                <c:pt idx="9">
                  <c:v>Oman</c:v>
                </c:pt>
                <c:pt idx="10">
                  <c:v>Spain</c:v>
                </c:pt>
                <c:pt idx="11">
                  <c:v>United Arab Emirates</c:v>
                </c:pt>
                <c:pt idx="12">
                  <c:v>Algeria</c:v>
                </c:pt>
                <c:pt idx="13">
                  <c:v>France</c:v>
                </c:pt>
                <c:pt idx="14">
                  <c:v>Brazil</c:v>
                </c:pt>
                <c:pt idx="15">
                  <c:v>Mexico</c:v>
                </c:pt>
                <c:pt idx="16">
                  <c:v>Ukraine</c:v>
                </c:pt>
                <c:pt idx="17">
                  <c:v>Resto</c:v>
                </c:pt>
              </c:strCache>
            </c:strRef>
          </c:cat>
          <c:val>
            <c:numRef>
              <c:f>'Mundo USD'!$AC$6:$AC$23</c:f>
              <c:numCache>
                <c:formatCode>_(* #,##0_);_(* \(#,##0\);_(* "-"??_);_(@_)</c:formatCode>
                <c:ptCount val="18"/>
                <c:pt idx="0">
                  <c:v>15113018</c:v>
                </c:pt>
                <c:pt idx="1">
                  <c:v>4157201</c:v>
                </c:pt>
                <c:pt idx="2">
                  <c:v>3919961</c:v>
                </c:pt>
                <c:pt idx="3">
                  <c:v>3576430</c:v>
                </c:pt>
                <c:pt idx="4">
                  <c:v>3377154</c:v>
                </c:pt>
                <c:pt idx="5">
                  <c:v>3335800</c:v>
                </c:pt>
                <c:pt idx="6">
                  <c:v>2522098</c:v>
                </c:pt>
                <c:pt idx="7">
                  <c:v>2476029</c:v>
                </c:pt>
                <c:pt idx="8">
                  <c:v>2292231</c:v>
                </c:pt>
                <c:pt idx="9">
                  <c:v>2086475</c:v>
                </c:pt>
                <c:pt idx="10">
                  <c:v>1917659</c:v>
                </c:pt>
                <c:pt idx="11">
                  <c:v>1870608</c:v>
                </c:pt>
                <c:pt idx="12">
                  <c:v>1614640</c:v>
                </c:pt>
                <c:pt idx="13">
                  <c:v>1295137</c:v>
                </c:pt>
                <c:pt idx="14">
                  <c:v>1148538</c:v>
                </c:pt>
                <c:pt idx="15">
                  <c:v>1115444</c:v>
                </c:pt>
                <c:pt idx="16">
                  <c:v>1058066</c:v>
                </c:pt>
                <c:pt idx="17">
                  <c:v>19877449</c:v>
                </c:pt>
              </c:numCache>
            </c:numRef>
          </c:val>
          <c:extLst>
            <c:ext xmlns:c16="http://schemas.microsoft.com/office/drawing/2014/chart" uri="{C3380CC4-5D6E-409C-BE32-E72D297353CC}">
              <c16:uniqueId val="{00000024-8E1C-4E5A-8F06-49C729E7277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s-DO" sz="1800" baseline="0" dirty="0"/>
              <a:t>En TM</a:t>
            </a:r>
            <a:endParaRPr lang="es-DO"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'Turquia Tons'!$Z$7</c:f>
              <c:strCache>
                <c:ptCount val="1"/>
                <c:pt idx="0">
                  <c:v>United States of America</c:v>
                </c:pt>
              </c:strCache>
            </c:strRef>
          </c:tx>
          <c:spPr>
            <a:ln w="28575" cap="rnd">
              <a:solidFill>
                <a:schemeClr val="accent1"/>
              </a:solidFill>
              <a:round/>
            </a:ln>
            <a:effectLst/>
          </c:spPr>
          <c:marker>
            <c:symbol val="none"/>
          </c:marker>
          <c:dLbls>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E1-4E93-B902-8EC65C016B95}"/>
                </c:ext>
              </c:extLst>
            </c:dLbl>
            <c:dLbl>
              <c:idx val="19"/>
              <c:layout>
                <c:manualLayout>
                  <c:x val="-2.8170857358973097E-3"/>
                  <c:y val="-5.50545588605044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E1-4E93-B902-8EC65C016B9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'Turquia Tons'!$AA$6:$AT$6</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'Turquia Tons'!$AA$7:$AT$7</c:f>
              <c:numCache>
                <c:formatCode>_(* #,##0_);_(* \(#,##0\);_(* "-"??_);_(@_)</c:formatCode>
                <c:ptCount val="20"/>
                <c:pt idx="0">
                  <c:v>456695</c:v>
                </c:pt>
                <c:pt idx="1">
                  <c:v>1078511</c:v>
                </c:pt>
                <c:pt idx="2">
                  <c:v>433571</c:v>
                </c:pt>
                <c:pt idx="3">
                  <c:v>260322</c:v>
                </c:pt>
                <c:pt idx="4">
                  <c:v>158689</c:v>
                </c:pt>
                <c:pt idx="5">
                  <c:v>194580</c:v>
                </c:pt>
                <c:pt idx="6">
                  <c:v>370559</c:v>
                </c:pt>
                <c:pt idx="7">
                  <c:v>594550</c:v>
                </c:pt>
                <c:pt idx="8">
                  <c:v>616878</c:v>
                </c:pt>
                <c:pt idx="9">
                  <c:v>925046</c:v>
                </c:pt>
                <c:pt idx="10">
                  <c:v>1342406</c:v>
                </c:pt>
                <c:pt idx="11">
                  <c:v>1364852</c:v>
                </c:pt>
                <c:pt idx="12">
                  <c:v>653974</c:v>
                </c:pt>
                <c:pt idx="13">
                  <c:v>303908</c:v>
                </c:pt>
                <c:pt idx="14">
                  <c:v>106424</c:v>
                </c:pt>
                <c:pt idx="15">
                  <c:v>495043</c:v>
                </c:pt>
                <c:pt idx="16">
                  <c:v>265584</c:v>
                </c:pt>
                <c:pt idx="17">
                  <c:v>349962</c:v>
                </c:pt>
                <c:pt idx="18">
                  <c:v>85820</c:v>
                </c:pt>
                <c:pt idx="19">
                  <c:v>103366</c:v>
                </c:pt>
              </c:numCache>
            </c:numRef>
          </c:val>
          <c:smooth val="0"/>
          <c:extLst>
            <c:ext xmlns:c16="http://schemas.microsoft.com/office/drawing/2014/chart" uri="{C3380CC4-5D6E-409C-BE32-E72D297353CC}">
              <c16:uniqueId val="{00000000-8BE1-4E93-B902-8EC65C016B95}"/>
            </c:ext>
          </c:extLst>
        </c:ser>
        <c:dLbls>
          <c:showLegendKey val="0"/>
          <c:showVal val="0"/>
          <c:showCatName val="0"/>
          <c:showSerName val="0"/>
          <c:showPercent val="0"/>
          <c:showBubbleSize val="0"/>
        </c:dLbls>
        <c:smooth val="0"/>
        <c:axId val="858332888"/>
        <c:axId val="858333248"/>
      </c:lineChart>
      <c:catAx>
        <c:axId val="85833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333248"/>
        <c:crosses val="autoZero"/>
        <c:auto val="1"/>
        <c:lblAlgn val="ctr"/>
        <c:lblOffset val="100"/>
        <c:noMultiLvlLbl val="0"/>
      </c:catAx>
      <c:valAx>
        <c:axId val="8583332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8332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baseline="0" dirty="0" err="1"/>
              <a:t>en</a:t>
            </a:r>
            <a:r>
              <a:rPr lang="en-US" baseline="0" dirty="0"/>
              <a:t> TM</a:t>
            </a:r>
            <a:endParaRPr lang="en-US"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99255616073824"/>
          <c:y val="6.4480778354172402E-2"/>
          <c:w val="0.87998130050040524"/>
          <c:h val="0.8470375243571574"/>
        </c:manualLayout>
      </c:layout>
      <c:lineChart>
        <c:grouping val="standard"/>
        <c:varyColors val="0"/>
        <c:ser>
          <c:idx val="0"/>
          <c:order val="0"/>
          <c:tx>
            <c:strRef>
              <c:f>'Turquia Tons'!$Z$4</c:f>
              <c:strCache>
                <c:ptCount val="1"/>
                <c:pt idx="0">
                  <c:v>World</c:v>
                </c:pt>
              </c:strCache>
            </c:strRef>
          </c:tx>
          <c:spPr>
            <a:ln w="57150" cap="rnd">
              <a:solidFill>
                <a:schemeClr val="accent1"/>
              </a:solidFill>
              <a:round/>
            </a:ln>
            <a:effectLst/>
          </c:spPr>
          <c:marker>
            <c:symbol val="none"/>
          </c:marker>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EB-404E-9A61-1F85AF6462BF}"/>
                </c:ext>
              </c:extLst>
            </c:dLbl>
            <c:dLbl>
              <c:idx val="7"/>
              <c:layout>
                <c:manualLayout>
                  <c:x val="2.8104573355426034E-3"/>
                  <c:y val="-4.40601545675585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E-4991-9C10-7A210528E3D5}"/>
                </c:ext>
              </c:extLst>
            </c:dLbl>
            <c:dLbl>
              <c:idx val="13"/>
              <c:layout>
                <c:manualLayout>
                  <c:x val="-1.545751534548432E-2"/>
                  <c:y val="-7.6905885476463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E-4991-9C10-7A210528E3D5}"/>
                </c:ext>
              </c:extLst>
            </c:dLbl>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8E-4991-9C10-7A210528E3D5}"/>
                </c:ext>
              </c:extLst>
            </c:dLbl>
            <c:dLbl>
              <c:idx val="19"/>
              <c:layout>
                <c:manualLayout>
                  <c:x val="0"/>
                  <c:y val="5.0469487343929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E-4991-9C10-7A210528E3D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'Turquia Tons'!$AA$3:$AT$3</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'Turquia Tons'!$AA$4:$AT$4</c:f>
              <c:numCache>
                <c:formatCode>_(* #,##0_);_(* \(#,##0\);_(* "-"??_);_(@_)</c:formatCode>
                <c:ptCount val="20"/>
                <c:pt idx="0">
                  <c:v>5496951</c:v>
                </c:pt>
                <c:pt idx="1">
                  <c:v>7193411</c:v>
                </c:pt>
                <c:pt idx="2">
                  <c:v>8246784</c:v>
                </c:pt>
                <c:pt idx="3">
                  <c:v>10081769</c:v>
                </c:pt>
                <c:pt idx="4">
                  <c:v>8590832</c:v>
                </c:pt>
                <c:pt idx="5">
                  <c:v>5966118</c:v>
                </c:pt>
                <c:pt idx="6">
                  <c:v>6926312</c:v>
                </c:pt>
                <c:pt idx="7">
                  <c:v>8331144</c:v>
                </c:pt>
                <c:pt idx="8">
                  <c:v>8023451</c:v>
                </c:pt>
                <c:pt idx="9">
                  <c:v>7487795</c:v>
                </c:pt>
                <c:pt idx="10">
                  <c:v>7059981</c:v>
                </c:pt>
                <c:pt idx="11">
                  <c:v>6749491</c:v>
                </c:pt>
                <c:pt idx="12">
                  <c:v>5438898</c:v>
                </c:pt>
                <c:pt idx="13">
                  <c:v>5947122</c:v>
                </c:pt>
                <c:pt idx="14">
                  <c:v>5819917</c:v>
                </c:pt>
                <c:pt idx="15">
                  <c:v>5650706</c:v>
                </c:pt>
                <c:pt idx="16">
                  <c:v>7139406</c:v>
                </c:pt>
                <c:pt idx="17">
                  <c:v>5466691</c:v>
                </c:pt>
                <c:pt idx="18">
                  <c:v>3434700</c:v>
                </c:pt>
                <c:pt idx="19">
                  <c:v>3424383</c:v>
                </c:pt>
              </c:numCache>
            </c:numRef>
          </c:val>
          <c:smooth val="0"/>
          <c:extLst>
            <c:ext xmlns:c16="http://schemas.microsoft.com/office/drawing/2014/chart" uri="{C3380CC4-5D6E-409C-BE32-E72D297353CC}">
              <c16:uniqueId val="{00000000-EA8E-4991-9C10-7A210528E3D5}"/>
            </c:ext>
          </c:extLst>
        </c:ser>
        <c:dLbls>
          <c:showLegendKey val="0"/>
          <c:showVal val="0"/>
          <c:showCatName val="0"/>
          <c:showSerName val="0"/>
          <c:showPercent val="0"/>
          <c:showBubbleSize val="0"/>
        </c:dLbls>
        <c:smooth val="0"/>
        <c:axId val="527376344"/>
        <c:axId val="527382104"/>
      </c:lineChart>
      <c:catAx>
        <c:axId val="527376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27382104"/>
        <c:crosses val="autoZero"/>
        <c:auto val="1"/>
        <c:lblAlgn val="ctr"/>
        <c:lblOffset val="100"/>
        <c:noMultiLvlLbl val="0"/>
      </c:catAx>
      <c:valAx>
        <c:axId val="5273821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27376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s-DO" sz="2000" baseline="0" noProof="0" dirty="0"/>
              <a:t>en TM</a:t>
            </a:r>
            <a:endParaRPr lang="es-DO" sz="2000" noProof="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'Toneladas Exports Turquia'!$B$5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'Toneladas Exports Turquia'!$C$4:$I$4</c:f>
              <c:numCache>
                <c:formatCode>General</c:formatCode>
                <c:ptCount val="7"/>
                <c:pt idx="0">
                  <c:v>2018</c:v>
                </c:pt>
                <c:pt idx="1">
                  <c:v>2019</c:v>
                </c:pt>
                <c:pt idx="2">
                  <c:v>2020</c:v>
                </c:pt>
                <c:pt idx="3">
                  <c:v>2021</c:v>
                </c:pt>
                <c:pt idx="4">
                  <c:v>2022</c:v>
                </c:pt>
                <c:pt idx="5">
                  <c:v>2023</c:v>
                </c:pt>
                <c:pt idx="6">
                  <c:v>2024</c:v>
                </c:pt>
              </c:numCache>
            </c:numRef>
          </c:cat>
          <c:val>
            <c:numRef>
              <c:f>'Toneladas Exports Turquia'!$C$5:$I$5</c:f>
              <c:numCache>
                <c:formatCode>_(* #,##0_);_(* \(#,##0\);_(* "-"??_);_(@_)</c:formatCode>
                <c:ptCount val="7"/>
                <c:pt idx="0">
                  <c:v>371391</c:v>
                </c:pt>
                <c:pt idx="1">
                  <c:v>411751</c:v>
                </c:pt>
                <c:pt idx="2">
                  <c:v>322443</c:v>
                </c:pt>
                <c:pt idx="3">
                  <c:v>445106</c:v>
                </c:pt>
                <c:pt idx="4">
                  <c:v>508320</c:v>
                </c:pt>
                <c:pt idx="5">
                  <c:v>386446</c:v>
                </c:pt>
                <c:pt idx="6">
                  <c:v>404920</c:v>
                </c:pt>
              </c:numCache>
            </c:numRef>
          </c:val>
          <c:extLst>
            <c:ext xmlns:c16="http://schemas.microsoft.com/office/drawing/2014/chart" uri="{C3380CC4-5D6E-409C-BE32-E72D297353CC}">
              <c16:uniqueId val="{00000000-5944-4EDE-A92E-E2E5C328BAA5}"/>
            </c:ext>
          </c:extLst>
        </c:ser>
        <c:dLbls>
          <c:showLegendKey val="0"/>
          <c:showVal val="0"/>
          <c:showCatName val="0"/>
          <c:showSerName val="0"/>
          <c:showPercent val="0"/>
          <c:showBubbleSize val="0"/>
        </c:dLbls>
        <c:gapWidth val="219"/>
        <c:overlap val="-27"/>
        <c:axId val="532291312"/>
        <c:axId val="532295632"/>
      </c:barChart>
      <c:catAx>
        <c:axId val="53229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2295632"/>
        <c:crosses val="autoZero"/>
        <c:auto val="1"/>
        <c:lblAlgn val="ctr"/>
        <c:lblOffset val="100"/>
        <c:noMultiLvlLbl val="0"/>
      </c:catAx>
      <c:valAx>
        <c:axId val="53229563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3229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4"/>
          <c:order val="0"/>
          <c:tx>
            <c:strRef>
              <c:f>'Insumo Crudo  + Calculo Diario'!$F$3</c:f>
              <c:strCache>
                <c:ptCount val="1"/>
                <c:pt idx="0">
                  <c:v>Margen de Dumping</c:v>
                </c:pt>
              </c:strCache>
            </c:strRef>
          </c:tx>
          <c:spPr>
            <a:ln w="28575" cap="rnd">
              <a:solidFill>
                <a:schemeClr val="accent5"/>
              </a:solidFill>
              <a:round/>
            </a:ln>
            <a:effectLst/>
          </c:spPr>
          <c:marker>
            <c:symbol val="none"/>
          </c:marker>
          <c:dLbls>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C5-40A6-9C25-F7AA1AEEFF1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 Crudo  + Calculo Diario'!$A$4:$A$360</c:f>
              <c:numCache>
                <c:formatCode>m/d/yyyy</c:formatCode>
                <c:ptCount val="79"/>
                <c:pt idx="0">
                  <c:v>45288</c:v>
                </c:pt>
                <c:pt idx="1">
                  <c:v>45295</c:v>
                </c:pt>
                <c:pt idx="2">
                  <c:v>45302</c:v>
                </c:pt>
                <c:pt idx="3">
                  <c:v>45309</c:v>
                </c:pt>
                <c:pt idx="4">
                  <c:v>45316</c:v>
                </c:pt>
                <c:pt idx="5">
                  <c:v>45323</c:v>
                </c:pt>
                <c:pt idx="6">
                  <c:v>45330</c:v>
                </c:pt>
                <c:pt idx="7">
                  <c:v>45337</c:v>
                </c:pt>
                <c:pt idx="8">
                  <c:v>45344</c:v>
                </c:pt>
                <c:pt idx="9">
                  <c:v>45351</c:v>
                </c:pt>
                <c:pt idx="10">
                  <c:v>45358</c:v>
                </c:pt>
                <c:pt idx="11">
                  <c:v>45365</c:v>
                </c:pt>
                <c:pt idx="12">
                  <c:v>45372</c:v>
                </c:pt>
                <c:pt idx="13">
                  <c:v>45379</c:v>
                </c:pt>
                <c:pt idx="14">
                  <c:v>45386</c:v>
                </c:pt>
                <c:pt idx="15">
                  <c:v>45393</c:v>
                </c:pt>
                <c:pt idx="16">
                  <c:v>45400</c:v>
                </c:pt>
                <c:pt idx="17">
                  <c:v>45407</c:v>
                </c:pt>
                <c:pt idx="18">
                  <c:v>45414</c:v>
                </c:pt>
                <c:pt idx="19">
                  <c:v>45421</c:v>
                </c:pt>
                <c:pt idx="20">
                  <c:v>45428</c:v>
                </c:pt>
                <c:pt idx="21">
                  <c:v>45435</c:v>
                </c:pt>
                <c:pt idx="22">
                  <c:v>45442</c:v>
                </c:pt>
                <c:pt idx="23">
                  <c:v>45449</c:v>
                </c:pt>
                <c:pt idx="24">
                  <c:v>45456</c:v>
                </c:pt>
                <c:pt idx="25">
                  <c:v>45463</c:v>
                </c:pt>
                <c:pt idx="26">
                  <c:v>45470</c:v>
                </c:pt>
                <c:pt idx="27">
                  <c:v>45477</c:v>
                </c:pt>
                <c:pt idx="28">
                  <c:v>45484</c:v>
                </c:pt>
                <c:pt idx="29">
                  <c:v>45491</c:v>
                </c:pt>
                <c:pt idx="30">
                  <c:v>45498</c:v>
                </c:pt>
                <c:pt idx="31">
                  <c:v>45505</c:v>
                </c:pt>
                <c:pt idx="32">
                  <c:v>45512</c:v>
                </c:pt>
                <c:pt idx="33">
                  <c:v>45519</c:v>
                </c:pt>
                <c:pt idx="34">
                  <c:v>45526</c:v>
                </c:pt>
                <c:pt idx="35">
                  <c:v>45533</c:v>
                </c:pt>
                <c:pt idx="36">
                  <c:v>45540</c:v>
                </c:pt>
                <c:pt idx="37">
                  <c:v>45547</c:v>
                </c:pt>
                <c:pt idx="38">
                  <c:v>45554</c:v>
                </c:pt>
                <c:pt idx="39">
                  <c:v>45561</c:v>
                </c:pt>
                <c:pt idx="40">
                  <c:v>45568</c:v>
                </c:pt>
                <c:pt idx="41">
                  <c:v>45575</c:v>
                </c:pt>
                <c:pt idx="42">
                  <c:v>45582</c:v>
                </c:pt>
                <c:pt idx="43">
                  <c:v>45589</c:v>
                </c:pt>
                <c:pt idx="44">
                  <c:v>45596</c:v>
                </c:pt>
                <c:pt idx="45">
                  <c:v>45603</c:v>
                </c:pt>
                <c:pt idx="46">
                  <c:v>45610</c:v>
                </c:pt>
                <c:pt idx="47">
                  <c:v>45617</c:v>
                </c:pt>
                <c:pt idx="48">
                  <c:v>45624</c:v>
                </c:pt>
                <c:pt idx="49">
                  <c:v>45631</c:v>
                </c:pt>
                <c:pt idx="50">
                  <c:v>45638</c:v>
                </c:pt>
                <c:pt idx="51">
                  <c:v>45645</c:v>
                </c:pt>
                <c:pt idx="52">
                  <c:v>45653</c:v>
                </c:pt>
                <c:pt idx="53">
                  <c:v>45659</c:v>
                </c:pt>
                <c:pt idx="54">
                  <c:v>45666</c:v>
                </c:pt>
                <c:pt idx="55">
                  <c:v>45673</c:v>
                </c:pt>
                <c:pt idx="56">
                  <c:v>45680</c:v>
                </c:pt>
                <c:pt idx="57">
                  <c:v>45687</c:v>
                </c:pt>
                <c:pt idx="58">
                  <c:v>45694</c:v>
                </c:pt>
                <c:pt idx="59">
                  <c:v>45701</c:v>
                </c:pt>
                <c:pt idx="60">
                  <c:v>45708</c:v>
                </c:pt>
                <c:pt idx="61">
                  <c:v>45715</c:v>
                </c:pt>
                <c:pt idx="62">
                  <c:v>45722</c:v>
                </c:pt>
                <c:pt idx="63">
                  <c:v>45729</c:v>
                </c:pt>
                <c:pt idx="64">
                  <c:v>45736</c:v>
                </c:pt>
                <c:pt idx="65">
                  <c:v>45743</c:v>
                </c:pt>
                <c:pt idx="66">
                  <c:v>45750</c:v>
                </c:pt>
                <c:pt idx="67">
                  <c:v>45757</c:v>
                </c:pt>
                <c:pt idx="68">
                  <c:v>45764</c:v>
                </c:pt>
                <c:pt idx="69">
                  <c:v>45771</c:v>
                </c:pt>
                <c:pt idx="70">
                  <c:v>45779</c:v>
                </c:pt>
                <c:pt idx="71">
                  <c:v>45785</c:v>
                </c:pt>
                <c:pt idx="72">
                  <c:v>45792</c:v>
                </c:pt>
                <c:pt idx="73">
                  <c:v>45799</c:v>
                </c:pt>
                <c:pt idx="74">
                  <c:v>45806</c:v>
                </c:pt>
                <c:pt idx="75">
                  <c:v>45813</c:v>
                </c:pt>
                <c:pt idx="76">
                  <c:v>45820</c:v>
                </c:pt>
                <c:pt idx="77">
                  <c:v>45827</c:v>
                </c:pt>
                <c:pt idx="78">
                  <c:v>45834</c:v>
                </c:pt>
              </c:numCache>
            </c:numRef>
          </c:cat>
          <c:val>
            <c:numRef>
              <c:f>'Insumo Crudo  + Calculo Diario'!$F$4:$F$360</c:f>
              <c:numCache>
                <c:formatCode>0.0%</c:formatCode>
                <c:ptCount val="79"/>
                <c:pt idx="0" formatCode="0%">
                  <c:v>6.2140005505798249E-2</c:v>
                </c:pt>
                <c:pt idx="1">
                  <c:v>8.6756540782317523E-2</c:v>
                </c:pt>
                <c:pt idx="2">
                  <c:v>0.10063022565537261</c:v>
                </c:pt>
                <c:pt idx="3">
                  <c:v>8.5958554920516628E-2</c:v>
                </c:pt>
                <c:pt idx="4">
                  <c:v>9.0286233930431364E-2</c:v>
                </c:pt>
                <c:pt idx="5">
                  <c:v>8.7431004991073299E-2</c:v>
                </c:pt>
                <c:pt idx="6">
                  <c:v>7.7106078584789947E-2</c:v>
                </c:pt>
                <c:pt idx="7">
                  <c:v>8.860271253798313E-2</c:v>
                </c:pt>
                <c:pt idx="8">
                  <c:v>8.8559822026251483E-2</c:v>
                </c:pt>
                <c:pt idx="9">
                  <c:v>9.5221205775905426E-2</c:v>
                </c:pt>
                <c:pt idx="10">
                  <c:v>9.516329356993164E-2</c:v>
                </c:pt>
                <c:pt idx="11">
                  <c:v>0.1103017719206858</c:v>
                </c:pt>
                <c:pt idx="12">
                  <c:v>0.11694794359382775</c:v>
                </c:pt>
                <c:pt idx="13">
                  <c:v>9.3272207430109721E-2</c:v>
                </c:pt>
                <c:pt idx="14">
                  <c:v>0.1160497354709201</c:v>
                </c:pt>
                <c:pt idx="15">
                  <c:v>9.9405575463737308E-2</c:v>
                </c:pt>
                <c:pt idx="16">
                  <c:v>9.4308969722779967E-2</c:v>
                </c:pt>
                <c:pt idx="17">
                  <c:v>9.7053295890987962E-2</c:v>
                </c:pt>
                <c:pt idx="18">
                  <c:v>0.10484766847082265</c:v>
                </c:pt>
                <c:pt idx="19">
                  <c:v>0.10192183122022447</c:v>
                </c:pt>
                <c:pt idx="20">
                  <c:v>9.5479291613905004E-2</c:v>
                </c:pt>
                <c:pt idx="21">
                  <c:v>0.11700835109082966</c:v>
                </c:pt>
                <c:pt idx="22">
                  <c:v>0.11668443450493521</c:v>
                </c:pt>
                <c:pt idx="23">
                  <c:v>0.10742628415551485</c:v>
                </c:pt>
                <c:pt idx="24">
                  <c:v>9.3108978714572618E-2</c:v>
                </c:pt>
                <c:pt idx="25">
                  <c:v>8.1252439926839462E-2</c:v>
                </c:pt>
                <c:pt idx="26">
                  <c:v>0.10578302811598746</c:v>
                </c:pt>
                <c:pt idx="27">
                  <c:v>0.11662232588651211</c:v>
                </c:pt>
                <c:pt idx="28">
                  <c:v>0.11487546181020353</c:v>
                </c:pt>
                <c:pt idx="29">
                  <c:v>0.11516778975366629</c:v>
                </c:pt>
                <c:pt idx="30">
                  <c:v>0.10506726476788893</c:v>
                </c:pt>
                <c:pt idx="31">
                  <c:v>9.4762134543742979E-2</c:v>
                </c:pt>
                <c:pt idx="32">
                  <c:v>0.10353474284406521</c:v>
                </c:pt>
                <c:pt idx="33">
                  <c:v>0.10255493915473041</c:v>
                </c:pt>
                <c:pt idx="34">
                  <c:v>9.9136882048510386E-2</c:v>
                </c:pt>
                <c:pt idx="35">
                  <c:v>8.5293775630813848E-2</c:v>
                </c:pt>
                <c:pt idx="36">
                  <c:v>9.3966375360507032E-2</c:v>
                </c:pt>
                <c:pt idx="37">
                  <c:v>9.7964525023457386E-2</c:v>
                </c:pt>
                <c:pt idx="38">
                  <c:v>9.2086725270574904E-2</c:v>
                </c:pt>
                <c:pt idx="39">
                  <c:v>8.9442400752487827E-2</c:v>
                </c:pt>
                <c:pt idx="40">
                  <c:v>0.12530226806438532</c:v>
                </c:pt>
                <c:pt idx="41">
                  <c:v>0.15063144602244133</c:v>
                </c:pt>
                <c:pt idx="42">
                  <c:v>0.14483571084497843</c:v>
                </c:pt>
                <c:pt idx="43">
                  <c:v>0.12114063442956413</c:v>
                </c:pt>
                <c:pt idx="44">
                  <c:v>0.11695037946131949</c:v>
                </c:pt>
                <c:pt idx="45">
                  <c:v>9.6466164332371956E-2</c:v>
                </c:pt>
                <c:pt idx="46">
                  <c:v>8.6512309528555723E-2</c:v>
                </c:pt>
                <c:pt idx="47">
                  <c:v>9.0191577086863317E-2</c:v>
                </c:pt>
                <c:pt idx="48">
                  <c:v>7.2321526188531868E-2</c:v>
                </c:pt>
                <c:pt idx="49">
                  <c:v>8.0171628516026036E-2</c:v>
                </c:pt>
                <c:pt idx="50">
                  <c:v>8.7050704841006202E-2</c:v>
                </c:pt>
                <c:pt idx="51">
                  <c:v>5.297723138658654E-2</c:v>
                </c:pt>
                <c:pt idx="52">
                  <c:v>7.6235313153800222E-2</c:v>
                </c:pt>
                <c:pt idx="53">
                  <c:v>3.8751924052181225E-2</c:v>
                </c:pt>
                <c:pt idx="54">
                  <c:v>5.8785717858488892E-2</c:v>
                </c:pt>
                <c:pt idx="55">
                  <c:v>6.6588803688503478E-2</c:v>
                </c:pt>
                <c:pt idx="56">
                  <c:v>5.7970488319451181E-2</c:v>
                </c:pt>
                <c:pt idx="57">
                  <c:v>8.3120126123595761E-2</c:v>
                </c:pt>
                <c:pt idx="58">
                  <c:v>8.3461870749455158E-2</c:v>
                </c:pt>
                <c:pt idx="59">
                  <c:v>6.2492833589509585E-2</c:v>
                </c:pt>
                <c:pt idx="60">
                  <c:v>4.7109359470765444E-2</c:v>
                </c:pt>
                <c:pt idx="61">
                  <c:v>6.5480813685064268E-2</c:v>
                </c:pt>
                <c:pt idx="62">
                  <c:v>6.2285599213162901E-2</c:v>
                </c:pt>
                <c:pt idx="63">
                  <c:v>7.7062808738080232E-2</c:v>
                </c:pt>
                <c:pt idx="64">
                  <c:v>9.8965817938897457E-2</c:v>
                </c:pt>
                <c:pt idx="65">
                  <c:v>8.0723616534540882E-2</c:v>
                </c:pt>
                <c:pt idx="66">
                  <c:v>8.051034781794239E-2</c:v>
                </c:pt>
                <c:pt idx="67">
                  <c:v>8.9055064771375397E-2</c:v>
                </c:pt>
                <c:pt idx="68">
                  <c:v>7.0638797933174971E-2</c:v>
                </c:pt>
                <c:pt idx="69">
                  <c:v>9.026638304250377E-2</c:v>
                </c:pt>
                <c:pt idx="70">
                  <c:v>8.6727959767783067E-2</c:v>
                </c:pt>
                <c:pt idx="71">
                  <c:v>8.562040304793124E-2</c:v>
                </c:pt>
                <c:pt idx="72">
                  <c:v>8.4969433084533488E-2</c:v>
                </c:pt>
                <c:pt idx="73">
                  <c:v>7.7847281916136574E-2</c:v>
                </c:pt>
                <c:pt idx="74">
                  <c:v>7.6984426910379752E-2</c:v>
                </c:pt>
                <c:pt idx="75">
                  <c:v>7.5251311344328276E-2</c:v>
                </c:pt>
                <c:pt idx="76">
                  <c:v>7.5583218386488099E-2</c:v>
                </c:pt>
                <c:pt idx="77">
                  <c:v>7.6445887484981823E-2</c:v>
                </c:pt>
                <c:pt idx="78">
                  <c:v>7.4739337471292466E-2</c:v>
                </c:pt>
              </c:numCache>
            </c:numRef>
          </c:val>
          <c:smooth val="0"/>
          <c:extLst>
            <c:ext xmlns:c16="http://schemas.microsoft.com/office/drawing/2014/chart" uri="{C3380CC4-5D6E-409C-BE32-E72D297353CC}">
              <c16:uniqueId val="{00000001-1DC5-40A6-9C25-F7AA1AEEFF12}"/>
            </c:ext>
          </c:extLst>
        </c:ser>
        <c:ser>
          <c:idx val="0"/>
          <c:order val="1"/>
          <c:tx>
            <c:strRef>
              <c:f>'Insumo Crudo  + Calculo Diario'!$G$3</c:f>
              <c:strCache>
                <c:ptCount val="1"/>
                <c:pt idx="0">
                  <c:v>Promedio Simple  - Ultimos 12 meses -Diario</c:v>
                </c:pt>
              </c:strCache>
            </c:strRef>
          </c:tx>
          <c:spPr>
            <a:ln w="28575" cap="rnd">
              <a:solidFill>
                <a:schemeClr val="accent1"/>
              </a:solidFill>
              <a:round/>
            </a:ln>
            <a:effectLst/>
          </c:spPr>
          <c:marker>
            <c:symbol val="none"/>
          </c:marker>
          <c:dLbls>
            <c:dLbl>
              <c:idx val="78"/>
              <c:layout>
                <c:manualLayout>
                  <c:x val="-1.3888888888888888E-2"/>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C5-40A6-9C25-F7AA1AEEFF12}"/>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'Insumo Crudo  + Calculo Diario'!$A$4:$A$360</c:f>
              <c:numCache>
                <c:formatCode>m/d/yyyy</c:formatCode>
                <c:ptCount val="79"/>
                <c:pt idx="0">
                  <c:v>45288</c:v>
                </c:pt>
                <c:pt idx="1">
                  <c:v>45295</c:v>
                </c:pt>
                <c:pt idx="2">
                  <c:v>45302</c:v>
                </c:pt>
                <c:pt idx="3">
                  <c:v>45309</c:v>
                </c:pt>
                <c:pt idx="4">
                  <c:v>45316</c:v>
                </c:pt>
                <c:pt idx="5">
                  <c:v>45323</c:v>
                </c:pt>
                <c:pt idx="6">
                  <c:v>45330</c:v>
                </c:pt>
                <c:pt idx="7">
                  <c:v>45337</c:v>
                </c:pt>
                <c:pt idx="8">
                  <c:v>45344</c:v>
                </c:pt>
                <c:pt idx="9">
                  <c:v>45351</c:v>
                </c:pt>
                <c:pt idx="10">
                  <c:v>45358</c:v>
                </c:pt>
                <c:pt idx="11">
                  <c:v>45365</c:v>
                </c:pt>
                <c:pt idx="12">
                  <c:v>45372</c:v>
                </c:pt>
                <c:pt idx="13">
                  <c:v>45379</c:v>
                </c:pt>
                <c:pt idx="14">
                  <c:v>45386</c:v>
                </c:pt>
                <c:pt idx="15">
                  <c:v>45393</c:v>
                </c:pt>
                <c:pt idx="16">
                  <c:v>45400</c:v>
                </c:pt>
                <c:pt idx="17">
                  <c:v>45407</c:v>
                </c:pt>
                <c:pt idx="18">
                  <c:v>45414</c:v>
                </c:pt>
                <c:pt idx="19">
                  <c:v>45421</c:v>
                </c:pt>
                <c:pt idx="20">
                  <c:v>45428</c:v>
                </c:pt>
                <c:pt idx="21">
                  <c:v>45435</c:v>
                </c:pt>
                <c:pt idx="22">
                  <c:v>45442</c:v>
                </c:pt>
                <c:pt idx="23">
                  <c:v>45449</c:v>
                </c:pt>
                <c:pt idx="24">
                  <c:v>45456</c:v>
                </c:pt>
                <c:pt idx="25">
                  <c:v>45463</c:v>
                </c:pt>
                <c:pt idx="26">
                  <c:v>45470</c:v>
                </c:pt>
                <c:pt idx="27">
                  <c:v>45477</c:v>
                </c:pt>
                <c:pt idx="28">
                  <c:v>45484</c:v>
                </c:pt>
                <c:pt idx="29">
                  <c:v>45491</c:v>
                </c:pt>
                <c:pt idx="30">
                  <c:v>45498</c:v>
                </c:pt>
                <c:pt idx="31">
                  <c:v>45505</c:v>
                </c:pt>
                <c:pt idx="32">
                  <c:v>45512</c:v>
                </c:pt>
                <c:pt idx="33">
                  <c:v>45519</c:v>
                </c:pt>
                <c:pt idx="34">
                  <c:v>45526</c:v>
                </c:pt>
                <c:pt idx="35">
                  <c:v>45533</c:v>
                </c:pt>
                <c:pt idx="36">
                  <c:v>45540</c:v>
                </c:pt>
                <c:pt idx="37">
                  <c:v>45547</c:v>
                </c:pt>
                <c:pt idx="38">
                  <c:v>45554</c:v>
                </c:pt>
                <c:pt idx="39">
                  <c:v>45561</c:v>
                </c:pt>
                <c:pt idx="40">
                  <c:v>45568</c:v>
                </c:pt>
                <c:pt idx="41">
                  <c:v>45575</c:v>
                </c:pt>
                <c:pt idx="42">
                  <c:v>45582</c:v>
                </c:pt>
                <c:pt idx="43">
                  <c:v>45589</c:v>
                </c:pt>
                <c:pt idx="44">
                  <c:v>45596</c:v>
                </c:pt>
                <c:pt idx="45">
                  <c:v>45603</c:v>
                </c:pt>
                <c:pt idx="46">
                  <c:v>45610</c:v>
                </c:pt>
                <c:pt idx="47">
                  <c:v>45617</c:v>
                </c:pt>
                <c:pt idx="48">
                  <c:v>45624</c:v>
                </c:pt>
                <c:pt idx="49">
                  <c:v>45631</c:v>
                </c:pt>
                <c:pt idx="50">
                  <c:v>45638</c:v>
                </c:pt>
                <c:pt idx="51">
                  <c:v>45645</c:v>
                </c:pt>
                <c:pt idx="52">
                  <c:v>45653</c:v>
                </c:pt>
                <c:pt idx="53">
                  <c:v>45659</c:v>
                </c:pt>
                <c:pt idx="54">
                  <c:v>45666</c:v>
                </c:pt>
                <c:pt idx="55">
                  <c:v>45673</c:v>
                </c:pt>
                <c:pt idx="56">
                  <c:v>45680</c:v>
                </c:pt>
                <c:pt idx="57">
                  <c:v>45687</c:v>
                </c:pt>
                <c:pt idx="58">
                  <c:v>45694</c:v>
                </c:pt>
                <c:pt idx="59">
                  <c:v>45701</c:v>
                </c:pt>
                <c:pt idx="60">
                  <c:v>45708</c:v>
                </c:pt>
                <c:pt idx="61">
                  <c:v>45715</c:v>
                </c:pt>
                <c:pt idx="62">
                  <c:v>45722</c:v>
                </c:pt>
                <c:pt idx="63">
                  <c:v>45729</c:v>
                </c:pt>
                <c:pt idx="64">
                  <c:v>45736</c:v>
                </c:pt>
                <c:pt idx="65">
                  <c:v>45743</c:v>
                </c:pt>
                <c:pt idx="66">
                  <c:v>45750</c:v>
                </c:pt>
                <c:pt idx="67">
                  <c:v>45757</c:v>
                </c:pt>
                <c:pt idx="68">
                  <c:v>45764</c:v>
                </c:pt>
                <c:pt idx="69">
                  <c:v>45771</c:v>
                </c:pt>
                <c:pt idx="70">
                  <c:v>45779</c:v>
                </c:pt>
                <c:pt idx="71">
                  <c:v>45785</c:v>
                </c:pt>
                <c:pt idx="72">
                  <c:v>45792</c:v>
                </c:pt>
                <c:pt idx="73">
                  <c:v>45799</c:v>
                </c:pt>
                <c:pt idx="74">
                  <c:v>45806</c:v>
                </c:pt>
                <c:pt idx="75">
                  <c:v>45813</c:v>
                </c:pt>
                <c:pt idx="76">
                  <c:v>45820</c:v>
                </c:pt>
                <c:pt idx="77">
                  <c:v>45827</c:v>
                </c:pt>
                <c:pt idx="78">
                  <c:v>45834</c:v>
                </c:pt>
              </c:numCache>
            </c:numRef>
          </c:cat>
          <c:val>
            <c:numRef>
              <c:f>'Insumo Crudo  + Calculo Diario'!$G$4:$G$360</c:f>
              <c:numCache>
                <c:formatCode>General</c:formatCode>
                <c:ptCount val="79"/>
                <c:pt idx="27" formatCode="0.0%">
                  <c:v>8.7282728262387296E-2</c:v>
                </c:pt>
                <c:pt idx="28" formatCode="0.0%">
                  <c:v>8.7282728262387296E-2</c:v>
                </c:pt>
                <c:pt idx="29" formatCode="0.0%">
                  <c:v>8.7282728262387296E-2</c:v>
                </c:pt>
                <c:pt idx="30" formatCode="0.0%">
                  <c:v>8.7282728262387296E-2</c:v>
                </c:pt>
                <c:pt idx="31" formatCode="0.0%">
                  <c:v>8.7282728262387296E-2</c:v>
                </c:pt>
                <c:pt idx="32" formatCode="0.0%">
                  <c:v>8.7282728262387296E-2</c:v>
                </c:pt>
                <c:pt idx="33" formatCode="0.0%">
                  <c:v>8.7282728262387296E-2</c:v>
                </c:pt>
                <c:pt idx="34" formatCode="0.0%">
                  <c:v>8.7282728262387296E-2</c:v>
                </c:pt>
                <c:pt idx="35" formatCode="0.0%">
                  <c:v>8.7282728262387296E-2</c:v>
                </c:pt>
                <c:pt idx="36" formatCode="0.0%">
                  <c:v>8.7282728262387296E-2</c:v>
                </c:pt>
                <c:pt idx="37" formatCode="0.0%">
                  <c:v>8.7282728262387296E-2</c:v>
                </c:pt>
                <c:pt idx="38" formatCode="0.0%">
                  <c:v>8.7282728262387296E-2</c:v>
                </c:pt>
                <c:pt idx="39" formatCode="0.0%">
                  <c:v>8.7282728262387296E-2</c:v>
                </c:pt>
                <c:pt idx="40" formatCode="0.0%">
                  <c:v>8.7282728262387296E-2</c:v>
                </c:pt>
                <c:pt idx="41" formatCode="0.0%">
                  <c:v>8.7282728262387296E-2</c:v>
                </c:pt>
                <c:pt idx="42" formatCode="0.0%">
                  <c:v>8.7282728262387296E-2</c:v>
                </c:pt>
                <c:pt idx="43" formatCode="0.0%">
                  <c:v>8.7282728262387296E-2</c:v>
                </c:pt>
                <c:pt idx="44" formatCode="0.0%">
                  <c:v>8.7282728262387296E-2</c:v>
                </c:pt>
                <c:pt idx="45" formatCode="0.0%">
                  <c:v>8.7282728262387296E-2</c:v>
                </c:pt>
                <c:pt idx="46" formatCode="0.0%">
                  <c:v>8.7282728262387296E-2</c:v>
                </c:pt>
                <c:pt idx="47" formatCode="0.0%">
                  <c:v>8.7282728262387296E-2</c:v>
                </c:pt>
                <c:pt idx="48" formatCode="0.0%">
                  <c:v>8.7282728262387296E-2</c:v>
                </c:pt>
                <c:pt idx="49" formatCode="0.0%">
                  <c:v>8.7282728262387296E-2</c:v>
                </c:pt>
                <c:pt idx="50" formatCode="0.0%">
                  <c:v>8.7282728262387296E-2</c:v>
                </c:pt>
                <c:pt idx="51" formatCode="0.0%">
                  <c:v>8.7282728262387296E-2</c:v>
                </c:pt>
                <c:pt idx="52" formatCode="0.0%">
                  <c:v>8.7282728262387296E-2</c:v>
                </c:pt>
                <c:pt idx="53" formatCode="0.0%">
                  <c:v>8.7282728262387296E-2</c:v>
                </c:pt>
                <c:pt idx="54" formatCode="0.0%">
                  <c:v>8.7282728262387296E-2</c:v>
                </c:pt>
                <c:pt idx="55" formatCode="0.0%">
                  <c:v>8.7282728262387296E-2</c:v>
                </c:pt>
                <c:pt idx="56" formatCode="0.0%">
                  <c:v>8.7282728262387296E-2</c:v>
                </c:pt>
                <c:pt idx="57" formatCode="0.0%">
                  <c:v>8.7282728262387296E-2</c:v>
                </c:pt>
                <c:pt idx="58" formatCode="0.0%">
                  <c:v>8.7282728262387296E-2</c:v>
                </c:pt>
                <c:pt idx="59" formatCode="0.0%">
                  <c:v>8.7282728262387296E-2</c:v>
                </c:pt>
                <c:pt idx="60" formatCode="0.0%">
                  <c:v>8.7282728262387296E-2</c:v>
                </c:pt>
                <c:pt idx="61" formatCode="0.0%">
                  <c:v>8.7282728262387296E-2</c:v>
                </c:pt>
                <c:pt idx="62" formatCode="0.0%">
                  <c:v>8.7282728262387296E-2</c:v>
                </c:pt>
                <c:pt idx="63" formatCode="0.0%">
                  <c:v>8.7282728262387296E-2</c:v>
                </c:pt>
                <c:pt idx="64" formatCode="0.0%">
                  <c:v>8.7282728262387296E-2</c:v>
                </c:pt>
                <c:pt idx="65" formatCode="0.0%">
                  <c:v>8.7282728262387296E-2</c:v>
                </c:pt>
                <c:pt idx="66" formatCode="0.0%">
                  <c:v>8.7282728262387296E-2</c:v>
                </c:pt>
                <c:pt idx="67" formatCode="0.0%">
                  <c:v>8.7282728262387296E-2</c:v>
                </c:pt>
                <c:pt idx="68" formatCode="0.0%">
                  <c:v>8.7282728262387296E-2</c:v>
                </c:pt>
                <c:pt idx="69" formatCode="0.0%">
                  <c:v>8.7282728262387296E-2</c:v>
                </c:pt>
                <c:pt idx="70" formatCode="0.0%">
                  <c:v>8.7282728262387296E-2</c:v>
                </c:pt>
                <c:pt idx="71" formatCode="0.0%">
                  <c:v>8.7282728262387296E-2</c:v>
                </c:pt>
                <c:pt idx="72" formatCode="0.0%">
                  <c:v>8.7282728262387296E-2</c:v>
                </c:pt>
                <c:pt idx="73" formatCode="0.0%">
                  <c:v>8.7282728262387296E-2</c:v>
                </c:pt>
                <c:pt idx="74" formatCode="0.0%">
                  <c:v>8.7282728262387296E-2</c:v>
                </c:pt>
                <c:pt idx="75" formatCode="0.0%">
                  <c:v>8.7282728262387296E-2</c:v>
                </c:pt>
                <c:pt idx="76" formatCode="0.0%">
                  <c:v>8.7282728262387296E-2</c:v>
                </c:pt>
                <c:pt idx="77" formatCode="0.0%">
                  <c:v>8.7282728262387296E-2</c:v>
                </c:pt>
                <c:pt idx="78" formatCode="0.0%">
                  <c:v>8.7282728262387296E-2</c:v>
                </c:pt>
              </c:numCache>
            </c:numRef>
          </c:val>
          <c:smooth val="0"/>
          <c:extLst>
            <c:ext xmlns:c16="http://schemas.microsoft.com/office/drawing/2014/chart" uri="{C3380CC4-5D6E-409C-BE32-E72D297353CC}">
              <c16:uniqueId val="{00000003-1DC5-40A6-9C25-F7AA1AEEFF12}"/>
            </c:ext>
          </c:extLst>
        </c:ser>
        <c:dLbls>
          <c:showLegendKey val="0"/>
          <c:showVal val="0"/>
          <c:showCatName val="0"/>
          <c:showSerName val="0"/>
          <c:showPercent val="0"/>
          <c:showBubbleSize val="0"/>
        </c:dLbls>
        <c:smooth val="0"/>
        <c:axId val="1034066648"/>
        <c:axId val="1034064848"/>
      </c:lineChart>
      <c:dateAx>
        <c:axId val="10340666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34064848"/>
        <c:crosses val="autoZero"/>
        <c:auto val="1"/>
        <c:lblOffset val="100"/>
        <c:baseTimeUnit val="days"/>
      </c:dateAx>
      <c:valAx>
        <c:axId val="1034064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34066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2334-229B-9907-A58C-B425513DF0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DO"/>
          </a:p>
        </p:txBody>
      </p:sp>
      <p:sp>
        <p:nvSpPr>
          <p:cNvPr id="3" name="Subtitle 2">
            <a:extLst>
              <a:ext uri="{FF2B5EF4-FFF2-40B4-BE49-F238E27FC236}">
                <a16:creationId xmlns:a16="http://schemas.microsoft.com/office/drawing/2014/main" id="{A3A18BAE-A469-D100-4176-29CBA4D38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DO"/>
          </a:p>
        </p:txBody>
      </p:sp>
      <p:sp>
        <p:nvSpPr>
          <p:cNvPr id="4" name="Date Placeholder 3">
            <a:extLst>
              <a:ext uri="{FF2B5EF4-FFF2-40B4-BE49-F238E27FC236}">
                <a16:creationId xmlns:a16="http://schemas.microsoft.com/office/drawing/2014/main" id="{549BBFBA-7355-70B6-B745-BBBC71F08B38}"/>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770F9966-3E38-0B6C-171D-3DF14101B1FF}"/>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CD09F42F-5F62-EDB6-1312-F29E90555DB8}"/>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33765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D974-9324-3A21-34AC-CF67303DD3C2}"/>
              </a:ext>
            </a:extLst>
          </p:cNvPr>
          <p:cNvSpPr>
            <a:spLocks noGrp="1"/>
          </p:cNvSpPr>
          <p:nvPr>
            <p:ph type="title"/>
          </p:nvPr>
        </p:nvSpPr>
        <p:spPr/>
        <p:txBody>
          <a:bodyPr/>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CE9B2620-946B-81C1-4B84-C90A4BDC21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C4AB17CD-80C3-46C8-2FD2-0C262E426FD1}"/>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2AFEB2B8-DB97-C067-A913-8130CE396790}"/>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31BD5B64-C1CF-546A-B504-F55D016D3D90}"/>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293443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AD090-850E-C53E-3E7D-4064751E21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DO"/>
          </a:p>
        </p:txBody>
      </p:sp>
      <p:sp>
        <p:nvSpPr>
          <p:cNvPr id="3" name="Vertical Text Placeholder 2">
            <a:extLst>
              <a:ext uri="{FF2B5EF4-FFF2-40B4-BE49-F238E27FC236}">
                <a16:creationId xmlns:a16="http://schemas.microsoft.com/office/drawing/2014/main" id="{68BD072C-BA9B-197C-07BB-32868F95A8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AF670314-1895-3F11-9F0D-AEFD439046D9}"/>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DFD713C5-4750-FB51-2BA6-5E0514AD8486}"/>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1787BC47-B501-A2CB-4047-4DB5AFBF98FD}"/>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88754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34C25-9AD3-6963-1CA0-6CA05163AEE8}"/>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A4D2074C-F237-CE94-7CCC-0B8596ACC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4C9317F6-796D-A65C-3134-F98AC2767864}"/>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1E231B04-3339-72E3-0772-BEF39FFAE4C0}"/>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28D73628-D206-C211-56AA-61544460E536}"/>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502161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0BFC-96D9-2209-BDF7-19F4619C0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DO"/>
          </a:p>
        </p:txBody>
      </p:sp>
      <p:sp>
        <p:nvSpPr>
          <p:cNvPr id="3" name="Text Placeholder 2">
            <a:extLst>
              <a:ext uri="{FF2B5EF4-FFF2-40B4-BE49-F238E27FC236}">
                <a16:creationId xmlns:a16="http://schemas.microsoft.com/office/drawing/2014/main" id="{482B7B8C-AD58-7210-E572-0F2B327240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8115A5-EE77-374E-693B-A7E3051D9ABE}"/>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2C6F2700-FE83-47BF-D894-D746DB2C6C85}"/>
              </a:ext>
            </a:extLst>
          </p:cNvPr>
          <p:cNvSpPr>
            <a:spLocks noGrp="1"/>
          </p:cNvSpPr>
          <p:nvPr>
            <p:ph type="ftr" sz="quarter" idx="11"/>
          </p:nvPr>
        </p:nvSpPr>
        <p:spPr/>
        <p:txBody>
          <a:bodyPr/>
          <a:lstStyle/>
          <a:p>
            <a:endParaRPr lang="es-DO"/>
          </a:p>
        </p:txBody>
      </p:sp>
      <p:sp>
        <p:nvSpPr>
          <p:cNvPr id="6" name="Slide Number Placeholder 5">
            <a:extLst>
              <a:ext uri="{FF2B5EF4-FFF2-40B4-BE49-F238E27FC236}">
                <a16:creationId xmlns:a16="http://schemas.microsoft.com/office/drawing/2014/main" id="{644C7E84-696B-8EAF-DAC8-9FFBAB284357}"/>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420929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D01E-3D6E-3CBD-A0FE-205A92C95274}"/>
              </a:ext>
            </a:extLst>
          </p:cNvPr>
          <p:cNvSpPr>
            <a:spLocks noGrp="1"/>
          </p:cNvSpPr>
          <p:nvPr>
            <p:ph type="title"/>
          </p:nvPr>
        </p:nvSpPr>
        <p:spPr/>
        <p:txBody>
          <a:bodyPr/>
          <a:lstStyle/>
          <a:p>
            <a:r>
              <a:rPr lang="en-US"/>
              <a:t>Click to edit Master title style</a:t>
            </a:r>
            <a:endParaRPr lang="es-DO"/>
          </a:p>
        </p:txBody>
      </p:sp>
      <p:sp>
        <p:nvSpPr>
          <p:cNvPr id="3" name="Content Placeholder 2">
            <a:extLst>
              <a:ext uri="{FF2B5EF4-FFF2-40B4-BE49-F238E27FC236}">
                <a16:creationId xmlns:a16="http://schemas.microsoft.com/office/drawing/2014/main" id="{935C0D3C-C3A4-4D90-296A-4B04761AC8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Content Placeholder 3">
            <a:extLst>
              <a:ext uri="{FF2B5EF4-FFF2-40B4-BE49-F238E27FC236}">
                <a16:creationId xmlns:a16="http://schemas.microsoft.com/office/drawing/2014/main" id="{86EEDD2C-B44F-8D94-14C2-0F560235F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Date Placeholder 4">
            <a:extLst>
              <a:ext uri="{FF2B5EF4-FFF2-40B4-BE49-F238E27FC236}">
                <a16:creationId xmlns:a16="http://schemas.microsoft.com/office/drawing/2014/main" id="{20F4006D-EBE5-FDDF-E77A-C07BF50D2654}"/>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9538C508-8F88-BE00-E4C4-236AC4B53407}"/>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76C72040-C228-3643-1AAB-7CCC94827E2E}"/>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319167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EA6A-8F86-6707-A322-E97045CCFB0F}"/>
              </a:ext>
            </a:extLst>
          </p:cNvPr>
          <p:cNvSpPr>
            <a:spLocks noGrp="1"/>
          </p:cNvSpPr>
          <p:nvPr>
            <p:ph type="title"/>
          </p:nvPr>
        </p:nvSpPr>
        <p:spPr>
          <a:xfrm>
            <a:off x="839788" y="365125"/>
            <a:ext cx="10515600" cy="1325563"/>
          </a:xfrm>
        </p:spPr>
        <p:txBody>
          <a:bodyPr/>
          <a:lstStyle/>
          <a:p>
            <a:r>
              <a:rPr lang="en-US"/>
              <a:t>Click to edit Master title style</a:t>
            </a:r>
            <a:endParaRPr lang="es-DO"/>
          </a:p>
        </p:txBody>
      </p:sp>
      <p:sp>
        <p:nvSpPr>
          <p:cNvPr id="3" name="Text Placeholder 2">
            <a:extLst>
              <a:ext uri="{FF2B5EF4-FFF2-40B4-BE49-F238E27FC236}">
                <a16:creationId xmlns:a16="http://schemas.microsoft.com/office/drawing/2014/main" id="{136E0E61-1B2E-558C-2DDA-C40A29E75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D98F5-329D-A66D-8475-47F696A59F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5" name="Text Placeholder 4">
            <a:extLst>
              <a:ext uri="{FF2B5EF4-FFF2-40B4-BE49-F238E27FC236}">
                <a16:creationId xmlns:a16="http://schemas.microsoft.com/office/drawing/2014/main" id="{C29C93A6-C94D-56DF-3A87-96B1E7A263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BDB0FE-CEAA-1CAC-B8F2-1C8701146E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7" name="Date Placeholder 6">
            <a:extLst>
              <a:ext uri="{FF2B5EF4-FFF2-40B4-BE49-F238E27FC236}">
                <a16:creationId xmlns:a16="http://schemas.microsoft.com/office/drawing/2014/main" id="{0A85F277-4CA2-2CBC-E8D0-BEAFE65392B6}"/>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8" name="Footer Placeholder 7">
            <a:extLst>
              <a:ext uri="{FF2B5EF4-FFF2-40B4-BE49-F238E27FC236}">
                <a16:creationId xmlns:a16="http://schemas.microsoft.com/office/drawing/2014/main" id="{DAA2B31F-818F-0E11-63C8-2573F7023F8D}"/>
              </a:ext>
            </a:extLst>
          </p:cNvPr>
          <p:cNvSpPr>
            <a:spLocks noGrp="1"/>
          </p:cNvSpPr>
          <p:nvPr>
            <p:ph type="ftr" sz="quarter" idx="11"/>
          </p:nvPr>
        </p:nvSpPr>
        <p:spPr/>
        <p:txBody>
          <a:bodyPr/>
          <a:lstStyle/>
          <a:p>
            <a:endParaRPr lang="es-DO"/>
          </a:p>
        </p:txBody>
      </p:sp>
      <p:sp>
        <p:nvSpPr>
          <p:cNvPr id="9" name="Slide Number Placeholder 8">
            <a:extLst>
              <a:ext uri="{FF2B5EF4-FFF2-40B4-BE49-F238E27FC236}">
                <a16:creationId xmlns:a16="http://schemas.microsoft.com/office/drawing/2014/main" id="{D586656F-FB6C-4A9F-44C5-699AB29F8BA8}"/>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254658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4868F-5C8F-C423-F001-3912C4D0C59E}"/>
              </a:ext>
            </a:extLst>
          </p:cNvPr>
          <p:cNvSpPr>
            <a:spLocks noGrp="1"/>
          </p:cNvSpPr>
          <p:nvPr>
            <p:ph type="title"/>
          </p:nvPr>
        </p:nvSpPr>
        <p:spPr/>
        <p:txBody>
          <a:bodyPr/>
          <a:lstStyle/>
          <a:p>
            <a:r>
              <a:rPr lang="en-US"/>
              <a:t>Click to edit Master title style</a:t>
            </a:r>
            <a:endParaRPr lang="es-DO"/>
          </a:p>
        </p:txBody>
      </p:sp>
      <p:sp>
        <p:nvSpPr>
          <p:cNvPr id="3" name="Date Placeholder 2">
            <a:extLst>
              <a:ext uri="{FF2B5EF4-FFF2-40B4-BE49-F238E27FC236}">
                <a16:creationId xmlns:a16="http://schemas.microsoft.com/office/drawing/2014/main" id="{824AD62B-C7B9-B645-F64F-8B9B58530FCF}"/>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4" name="Footer Placeholder 3">
            <a:extLst>
              <a:ext uri="{FF2B5EF4-FFF2-40B4-BE49-F238E27FC236}">
                <a16:creationId xmlns:a16="http://schemas.microsoft.com/office/drawing/2014/main" id="{1677FBBB-1597-81D6-017C-B4C0B8FB80DC}"/>
              </a:ext>
            </a:extLst>
          </p:cNvPr>
          <p:cNvSpPr>
            <a:spLocks noGrp="1"/>
          </p:cNvSpPr>
          <p:nvPr>
            <p:ph type="ftr" sz="quarter" idx="11"/>
          </p:nvPr>
        </p:nvSpPr>
        <p:spPr/>
        <p:txBody>
          <a:bodyPr/>
          <a:lstStyle/>
          <a:p>
            <a:endParaRPr lang="es-DO"/>
          </a:p>
        </p:txBody>
      </p:sp>
      <p:sp>
        <p:nvSpPr>
          <p:cNvPr id="5" name="Slide Number Placeholder 4">
            <a:extLst>
              <a:ext uri="{FF2B5EF4-FFF2-40B4-BE49-F238E27FC236}">
                <a16:creationId xmlns:a16="http://schemas.microsoft.com/office/drawing/2014/main" id="{1C7E85F3-45CD-6373-DC14-1D9AC542BF8C}"/>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34297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63D87-28FC-72CA-AFCF-5568846FC19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3" name="Footer Placeholder 2">
            <a:extLst>
              <a:ext uri="{FF2B5EF4-FFF2-40B4-BE49-F238E27FC236}">
                <a16:creationId xmlns:a16="http://schemas.microsoft.com/office/drawing/2014/main" id="{0D87AC7A-565C-A963-816D-A7C111780F16}"/>
              </a:ext>
            </a:extLst>
          </p:cNvPr>
          <p:cNvSpPr>
            <a:spLocks noGrp="1"/>
          </p:cNvSpPr>
          <p:nvPr>
            <p:ph type="ftr" sz="quarter" idx="11"/>
          </p:nvPr>
        </p:nvSpPr>
        <p:spPr/>
        <p:txBody>
          <a:bodyPr/>
          <a:lstStyle/>
          <a:p>
            <a:endParaRPr lang="es-DO"/>
          </a:p>
        </p:txBody>
      </p:sp>
      <p:sp>
        <p:nvSpPr>
          <p:cNvPr id="4" name="Slide Number Placeholder 3">
            <a:extLst>
              <a:ext uri="{FF2B5EF4-FFF2-40B4-BE49-F238E27FC236}">
                <a16:creationId xmlns:a16="http://schemas.microsoft.com/office/drawing/2014/main" id="{979D4B5A-B437-1F50-39E6-7BC6F99EF3E9}"/>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419521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E45F-054F-DDE4-25F5-1C6CF80F7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Content Placeholder 2">
            <a:extLst>
              <a:ext uri="{FF2B5EF4-FFF2-40B4-BE49-F238E27FC236}">
                <a16:creationId xmlns:a16="http://schemas.microsoft.com/office/drawing/2014/main" id="{70C02921-D40B-E191-F757-97BD7B6DC9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Text Placeholder 3">
            <a:extLst>
              <a:ext uri="{FF2B5EF4-FFF2-40B4-BE49-F238E27FC236}">
                <a16:creationId xmlns:a16="http://schemas.microsoft.com/office/drawing/2014/main" id="{95E7B79D-79D3-260D-FB80-45627ECD9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31A8D-D742-D5D4-9B82-EAAE8160948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71A2CFF6-75A3-E456-273C-F1087F9AB86B}"/>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B7FDF151-8384-6E69-7159-1D5A6BAA5F0F}"/>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130586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FB89B-727B-2F72-D880-5843E3451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DO"/>
          </a:p>
        </p:txBody>
      </p:sp>
      <p:sp>
        <p:nvSpPr>
          <p:cNvPr id="3" name="Picture Placeholder 2">
            <a:extLst>
              <a:ext uri="{FF2B5EF4-FFF2-40B4-BE49-F238E27FC236}">
                <a16:creationId xmlns:a16="http://schemas.microsoft.com/office/drawing/2014/main" id="{E8969C32-8254-2532-18EB-8569F4C8D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Text Placeholder 3">
            <a:extLst>
              <a:ext uri="{FF2B5EF4-FFF2-40B4-BE49-F238E27FC236}">
                <a16:creationId xmlns:a16="http://schemas.microsoft.com/office/drawing/2014/main" id="{6AA2D820-0F1D-4734-3423-CBD749C2C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1F2C9-9375-869A-5DA0-9FBAB05EBBBD}"/>
              </a:ext>
            </a:extLst>
          </p:cNvPr>
          <p:cNvSpPr>
            <a:spLocks noGrp="1"/>
          </p:cNvSpPr>
          <p:nvPr>
            <p:ph type="dt" sz="half" idx="10"/>
          </p:nvPr>
        </p:nvSpPr>
        <p:spPr/>
        <p:txBody>
          <a:bodyPr/>
          <a:lstStyle/>
          <a:p>
            <a:fld id="{E2121223-5E32-4970-89D9-5F8C47DF2B6E}" type="datetimeFigureOut">
              <a:rPr lang="es-DO" smtClean="0"/>
              <a:t>8/10/2025</a:t>
            </a:fld>
            <a:endParaRPr lang="es-DO"/>
          </a:p>
        </p:txBody>
      </p:sp>
      <p:sp>
        <p:nvSpPr>
          <p:cNvPr id="6" name="Footer Placeholder 5">
            <a:extLst>
              <a:ext uri="{FF2B5EF4-FFF2-40B4-BE49-F238E27FC236}">
                <a16:creationId xmlns:a16="http://schemas.microsoft.com/office/drawing/2014/main" id="{B1865225-F27D-0BC8-53B1-80E0A8DCB789}"/>
              </a:ext>
            </a:extLst>
          </p:cNvPr>
          <p:cNvSpPr>
            <a:spLocks noGrp="1"/>
          </p:cNvSpPr>
          <p:nvPr>
            <p:ph type="ftr" sz="quarter" idx="11"/>
          </p:nvPr>
        </p:nvSpPr>
        <p:spPr/>
        <p:txBody>
          <a:bodyPr/>
          <a:lstStyle/>
          <a:p>
            <a:endParaRPr lang="es-DO"/>
          </a:p>
        </p:txBody>
      </p:sp>
      <p:sp>
        <p:nvSpPr>
          <p:cNvPr id="7" name="Slide Number Placeholder 6">
            <a:extLst>
              <a:ext uri="{FF2B5EF4-FFF2-40B4-BE49-F238E27FC236}">
                <a16:creationId xmlns:a16="http://schemas.microsoft.com/office/drawing/2014/main" id="{BFC3EE7A-63DB-F77E-9EB7-56EAC141DCF2}"/>
              </a:ext>
            </a:extLst>
          </p:cNvPr>
          <p:cNvSpPr>
            <a:spLocks noGrp="1"/>
          </p:cNvSpPr>
          <p:nvPr>
            <p:ph type="sldNum" sz="quarter" idx="12"/>
          </p:nvPr>
        </p:nvSpPr>
        <p:spPr/>
        <p:txBody>
          <a:bodyPr/>
          <a:lstStyle/>
          <a:p>
            <a:fld id="{CCF6641F-8243-4A2B-9910-5BF7BA9C7A6E}" type="slidenum">
              <a:rPr lang="es-DO" smtClean="0"/>
              <a:t>‹Nº›</a:t>
            </a:fld>
            <a:endParaRPr lang="es-DO"/>
          </a:p>
        </p:txBody>
      </p:sp>
    </p:spTree>
    <p:extLst>
      <p:ext uri="{BB962C8B-B14F-4D97-AF65-F5344CB8AC3E}">
        <p14:creationId xmlns:p14="http://schemas.microsoft.com/office/powerpoint/2010/main" val="81038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870A1-C9A9-3E40-2A86-59ACDB896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DO"/>
          </a:p>
        </p:txBody>
      </p:sp>
      <p:sp>
        <p:nvSpPr>
          <p:cNvPr id="3" name="Text Placeholder 2">
            <a:extLst>
              <a:ext uri="{FF2B5EF4-FFF2-40B4-BE49-F238E27FC236}">
                <a16:creationId xmlns:a16="http://schemas.microsoft.com/office/drawing/2014/main" id="{BCCED143-D455-753B-62C6-9CF7EEE06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4" name="Date Placeholder 3">
            <a:extLst>
              <a:ext uri="{FF2B5EF4-FFF2-40B4-BE49-F238E27FC236}">
                <a16:creationId xmlns:a16="http://schemas.microsoft.com/office/drawing/2014/main" id="{0AB98DB2-47A4-5023-3558-E1B6D459B9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121223-5E32-4970-89D9-5F8C47DF2B6E}" type="datetimeFigureOut">
              <a:rPr lang="es-DO" smtClean="0"/>
              <a:t>8/10/2025</a:t>
            </a:fld>
            <a:endParaRPr lang="es-DO"/>
          </a:p>
        </p:txBody>
      </p:sp>
      <p:sp>
        <p:nvSpPr>
          <p:cNvPr id="5" name="Footer Placeholder 4">
            <a:extLst>
              <a:ext uri="{FF2B5EF4-FFF2-40B4-BE49-F238E27FC236}">
                <a16:creationId xmlns:a16="http://schemas.microsoft.com/office/drawing/2014/main" id="{62F8CF7D-E4F3-95FE-F858-357E98F7E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DO"/>
          </a:p>
        </p:txBody>
      </p:sp>
      <p:sp>
        <p:nvSpPr>
          <p:cNvPr id="6" name="Slide Number Placeholder 5">
            <a:extLst>
              <a:ext uri="{FF2B5EF4-FFF2-40B4-BE49-F238E27FC236}">
                <a16:creationId xmlns:a16="http://schemas.microsoft.com/office/drawing/2014/main" id="{A743D007-25EF-7468-D4BA-C3214386C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F6641F-8243-4A2B-9910-5BF7BA9C7A6E}" type="slidenum">
              <a:rPr lang="es-DO" smtClean="0"/>
              <a:t>‹Nº›</a:t>
            </a:fld>
            <a:endParaRPr lang="es-DO"/>
          </a:p>
        </p:txBody>
      </p:sp>
    </p:spTree>
    <p:extLst>
      <p:ext uri="{BB962C8B-B14F-4D97-AF65-F5344CB8AC3E}">
        <p14:creationId xmlns:p14="http://schemas.microsoft.com/office/powerpoint/2010/main" val="377407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sa-asfc.gc.ca/sima-lmsi/ri-re/rb12022/rb12022-nc-eng.html"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reportacero.com/disminuye-importacion-de-palanquilla-procedente-de-rusia-a-turquia/" TargetMode="External"/><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7331E-3F58-B0FA-C62B-FCB5852A7E67}"/>
              </a:ext>
            </a:extLst>
          </p:cNvPr>
          <p:cNvSpPr>
            <a:spLocks noGrp="1"/>
          </p:cNvSpPr>
          <p:nvPr>
            <p:ph type="ctrTitle"/>
          </p:nvPr>
        </p:nvSpPr>
        <p:spPr>
          <a:xfrm>
            <a:off x="1524000" y="1214438"/>
            <a:ext cx="9144000" cy="2387600"/>
          </a:xfrm>
        </p:spPr>
        <p:txBody>
          <a:bodyPr>
            <a:normAutofit fontScale="90000"/>
          </a:bodyPr>
          <a:lstStyle/>
          <a:p>
            <a:pPr marL="0" marR="0" algn="just">
              <a:spcBef>
                <a:spcPts val="0"/>
              </a:spcBef>
              <a:spcAft>
                <a:spcPts val="0"/>
              </a:spcAft>
            </a:pPr>
            <a:r>
              <a:rPr lang="es-DO" sz="2800" b="1" dirty="0">
                <a:effectLst/>
                <a:latin typeface="Calibri" panose="020F0502020204030204" pitchFamily="34" charset="0"/>
                <a:ea typeface="Times New Roman" panose="02020603050405020304" pitchFamily="18" charset="0"/>
              </a:rPr>
              <a:t>Solicitud de examen por extinción de los derechos antidumping aplicados a las importaciones de </a:t>
            </a:r>
            <a:r>
              <a:rPr lang="es-DO" sz="2800" b="1" dirty="0">
                <a:effectLst/>
                <a:latin typeface="Calibri" panose="020F0502020204030204" pitchFamily="34" charset="0"/>
                <a:ea typeface="MS Mincho" panose="02020609040205080304" pitchFamily="49" charset="-128"/>
              </a:rPr>
              <a:t>Barras o Varillas de Acero Corrugadas o Deformadas para Refuerzo de Concreto u Hormigón, originarias de la Turquía</a:t>
            </a:r>
            <a:r>
              <a:rPr lang="es-DO" sz="2800" b="1" dirty="0">
                <a:latin typeface="Calibri" panose="020F0502020204030204" pitchFamily="34" charset="0"/>
                <a:ea typeface="MS Mincho" panose="02020609040205080304" pitchFamily="49" charset="-128"/>
              </a:rPr>
              <a:t>, </a:t>
            </a:r>
            <a:r>
              <a:rPr lang="es-DO" sz="2800" b="1" dirty="0">
                <a:effectLst/>
                <a:latin typeface="Calibri" panose="020F0502020204030204" pitchFamily="34" charset="0"/>
                <a:ea typeface="Times New Roman" panose="02020603050405020304" pitchFamily="18" charset="0"/>
              </a:rPr>
              <a:t> ante la Comisión Reguladora de Prácticas Desleales en el Comercio y sobre Medidas de Salvaguardias de la República Dominicana. </a:t>
            </a:r>
            <a:endParaRPr lang="es-DO" sz="2800" dirty="0">
              <a:effectLst/>
              <a:latin typeface="Times New Roman" panose="02020603050405020304" pitchFamily="18" charset="0"/>
              <a:ea typeface="Times New Roman" panose="02020603050405020304" pitchFamily="18" charset="0"/>
            </a:endParaRPr>
          </a:p>
        </p:txBody>
      </p:sp>
      <p:sp>
        <p:nvSpPr>
          <p:cNvPr id="3" name="Subtitle 2">
            <a:extLst>
              <a:ext uri="{FF2B5EF4-FFF2-40B4-BE49-F238E27FC236}">
                <a16:creationId xmlns:a16="http://schemas.microsoft.com/office/drawing/2014/main" id="{2EBDA6EC-0754-C59E-5ADA-92B5C75C53BE}"/>
              </a:ext>
            </a:extLst>
          </p:cNvPr>
          <p:cNvSpPr>
            <a:spLocks noGrp="1"/>
          </p:cNvSpPr>
          <p:nvPr>
            <p:ph type="subTitle" idx="1"/>
          </p:nvPr>
        </p:nvSpPr>
        <p:spPr>
          <a:xfrm>
            <a:off x="1683488" y="4038600"/>
            <a:ext cx="9144000" cy="1304260"/>
          </a:xfrm>
        </p:spPr>
        <p:txBody>
          <a:bodyPr/>
          <a:lstStyle/>
          <a:p>
            <a:pPr algn="l"/>
            <a:r>
              <a:rPr lang="es-DO" noProof="0" dirty="0"/>
              <a:t>Presentación de las pruebas y argumentos depositados en el expediente de solicitud - RPN</a:t>
            </a:r>
          </a:p>
          <a:p>
            <a:pPr algn="l"/>
            <a:r>
              <a:rPr lang="es-DO" dirty="0"/>
              <a:t>Septiembre, 2025</a:t>
            </a:r>
          </a:p>
        </p:txBody>
      </p:sp>
      <p:sp>
        <p:nvSpPr>
          <p:cNvPr id="4" name="TextBox 3">
            <a:extLst>
              <a:ext uri="{FF2B5EF4-FFF2-40B4-BE49-F238E27FC236}">
                <a16:creationId xmlns:a16="http://schemas.microsoft.com/office/drawing/2014/main" id="{0328159A-756E-5E02-B407-35E143B4E67D}"/>
              </a:ext>
            </a:extLst>
          </p:cNvPr>
          <p:cNvSpPr txBox="1"/>
          <p:nvPr/>
        </p:nvSpPr>
        <p:spPr>
          <a:xfrm>
            <a:off x="8839200" y="292100"/>
            <a:ext cx="2197100" cy="646331"/>
          </a:xfrm>
          <a:prstGeom prst="rect">
            <a:avLst/>
          </a:prstGeom>
          <a:noFill/>
        </p:spPr>
        <p:txBody>
          <a:bodyPr wrap="square" rtlCol="0">
            <a:spAutoFit/>
          </a:bodyPr>
          <a:lstStyle/>
          <a:p>
            <a:r>
              <a:rPr lang="es-DO" noProof="0"/>
              <a:t>Version</a:t>
            </a:r>
            <a:r>
              <a:rPr lang="es-DO" noProof="0" dirty="0"/>
              <a:t> Confidencial </a:t>
            </a:r>
          </a:p>
        </p:txBody>
      </p:sp>
    </p:spTree>
    <p:extLst>
      <p:ext uri="{BB962C8B-B14F-4D97-AF65-F5344CB8AC3E}">
        <p14:creationId xmlns:p14="http://schemas.microsoft.com/office/powerpoint/2010/main" val="2641624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8A407EA-F5C2-22D1-00FE-DC4B84D6D164}"/>
              </a:ext>
            </a:extLst>
          </p:cNvPr>
          <p:cNvGraphicFramePr>
            <a:graphicFrameLocks/>
          </p:cNvGraphicFramePr>
          <p:nvPr>
            <p:extLst>
              <p:ext uri="{D42A27DB-BD31-4B8C-83A1-F6EECF244321}">
                <p14:modId xmlns:p14="http://schemas.microsoft.com/office/powerpoint/2010/main" val="1866045078"/>
              </p:ext>
            </p:extLst>
          </p:nvPr>
        </p:nvGraphicFramePr>
        <p:xfrm>
          <a:off x="717190" y="914401"/>
          <a:ext cx="6193972" cy="568841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85440FD-0046-211B-C638-451CC1087517}"/>
              </a:ext>
            </a:extLst>
          </p:cNvPr>
          <p:cNvSpPr txBox="1"/>
          <p:nvPr/>
        </p:nvSpPr>
        <p:spPr>
          <a:xfrm>
            <a:off x="382013" y="255182"/>
            <a:ext cx="10144220" cy="584775"/>
          </a:xfrm>
          <a:prstGeom prst="rect">
            <a:avLst/>
          </a:prstGeom>
          <a:noFill/>
        </p:spPr>
        <p:txBody>
          <a:bodyPr wrap="square" rtlCol="0">
            <a:spAutoFit/>
          </a:bodyPr>
          <a:lstStyle/>
          <a:p>
            <a:r>
              <a:rPr lang="es-DO" sz="3200" b="1" noProof="0" dirty="0"/>
              <a:t>Turquía:  Sector de Acero – Millones de TM</a:t>
            </a:r>
          </a:p>
        </p:txBody>
      </p:sp>
      <p:sp>
        <p:nvSpPr>
          <p:cNvPr id="5" name="TextBox 4">
            <a:extLst>
              <a:ext uri="{FF2B5EF4-FFF2-40B4-BE49-F238E27FC236}">
                <a16:creationId xmlns:a16="http://schemas.microsoft.com/office/drawing/2014/main" id="{178FE99D-3918-53B5-1D5F-6D302864C57C}"/>
              </a:ext>
            </a:extLst>
          </p:cNvPr>
          <p:cNvSpPr txBox="1"/>
          <p:nvPr/>
        </p:nvSpPr>
        <p:spPr>
          <a:xfrm>
            <a:off x="8445152" y="2762815"/>
            <a:ext cx="3181160" cy="2246769"/>
          </a:xfrm>
          <a:prstGeom prst="rect">
            <a:avLst/>
          </a:prstGeom>
          <a:noFill/>
        </p:spPr>
        <p:txBody>
          <a:bodyPr wrap="square" rtlCol="0">
            <a:spAutoFit/>
          </a:bodyPr>
          <a:lstStyle/>
          <a:p>
            <a:r>
              <a:rPr lang="es-DO" sz="2800" b="1" noProof="0" dirty="0"/>
              <a:t>56% de Utilización…..</a:t>
            </a:r>
          </a:p>
          <a:p>
            <a:endParaRPr lang="es-DO" sz="2800" b="1" dirty="0"/>
          </a:p>
          <a:p>
            <a:r>
              <a:rPr lang="es-DO" sz="2800" b="1" noProof="0" dirty="0"/>
              <a:t> 44% de capacidad ociosa</a:t>
            </a:r>
          </a:p>
        </p:txBody>
      </p:sp>
      <p:cxnSp>
        <p:nvCxnSpPr>
          <p:cNvPr id="6" name="Straight Connector 5">
            <a:extLst>
              <a:ext uri="{FF2B5EF4-FFF2-40B4-BE49-F238E27FC236}">
                <a16:creationId xmlns:a16="http://schemas.microsoft.com/office/drawing/2014/main" id="{27745250-722C-664D-EC47-2ED55CE21882}"/>
              </a:ext>
            </a:extLst>
          </p:cNvPr>
          <p:cNvCxnSpPr>
            <a:cxnSpLocks/>
          </p:cNvCxnSpPr>
          <p:nvPr/>
        </p:nvCxnSpPr>
        <p:spPr>
          <a:xfrm>
            <a:off x="5905500" y="3959890"/>
            <a:ext cx="1762790"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5E2D924-16D5-4F19-74DF-1EB684C9A731}"/>
              </a:ext>
            </a:extLst>
          </p:cNvPr>
          <p:cNvCxnSpPr/>
          <p:nvPr/>
        </p:nvCxnSpPr>
        <p:spPr>
          <a:xfrm>
            <a:off x="3032494" y="2385090"/>
            <a:ext cx="4635796"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8" name="Right Brace 7">
            <a:extLst>
              <a:ext uri="{FF2B5EF4-FFF2-40B4-BE49-F238E27FC236}">
                <a16:creationId xmlns:a16="http://schemas.microsoft.com/office/drawing/2014/main" id="{C98FDD98-E717-F29A-DA96-33B17B920D60}"/>
              </a:ext>
            </a:extLst>
          </p:cNvPr>
          <p:cNvSpPr/>
          <p:nvPr/>
        </p:nvSpPr>
        <p:spPr>
          <a:xfrm>
            <a:off x="7814818" y="2511806"/>
            <a:ext cx="330200" cy="1174748"/>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DO"/>
          </a:p>
        </p:txBody>
      </p:sp>
      <p:sp>
        <p:nvSpPr>
          <p:cNvPr id="10" name="TextBox 9">
            <a:extLst>
              <a:ext uri="{FF2B5EF4-FFF2-40B4-BE49-F238E27FC236}">
                <a16:creationId xmlns:a16="http://schemas.microsoft.com/office/drawing/2014/main" id="{1687F5D9-C401-E5D5-033A-925B08FB15A3}"/>
              </a:ext>
            </a:extLst>
          </p:cNvPr>
          <p:cNvSpPr txBox="1"/>
          <p:nvPr/>
        </p:nvSpPr>
        <p:spPr>
          <a:xfrm>
            <a:off x="5747406" y="878056"/>
            <a:ext cx="5667153" cy="923330"/>
          </a:xfrm>
          <a:prstGeom prst="rect">
            <a:avLst/>
          </a:prstGeom>
          <a:noFill/>
        </p:spPr>
        <p:txBody>
          <a:bodyPr wrap="square" rtlCol="0">
            <a:spAutoFit/>
          </a:bodyPr>
          <a:lstStyle/>
          <a:p>
            <a:r>
              <a:rPr lang="es-DO" dirty="0"/>
              <a:t>Al comparar las cifras de producción del </a:t>
            </a:r>
            <a:r>
              <a:rPr lang="en-US" i="1" noProof="0" dirty="0"/>
              <a:t>World steel Association, </a:t>
            </a:r>
            <a:r>
              <a:rPr lang="en-US" noProof="0" dirty="0"/>
              <a:t>con </a:t>
            </a:r>
            <a:r>
              <a:rPr lang="en-US" noProof="0" dirty="0" err="1"/>
              <a:t>el</a:t>
            </a:r>
            <a:r>
              <a:rPr lang="en-US" noProof="0" dirty="0"/>
              <a:t> </a:t>
            </a:r>
            <a:r>
              <a:rPr lang="es-DO" dirty="0"/>
              <a:t>informe de OCDE de la capacidad instalada, arroja un 44% de capacidad ociosa…</a:t>
            </a:r>
            <a:endParaRPr lang="es-DO" noProof="0" dirty="0"/>
          </a:p>
        </p:txBody>
      </p:sp>
    </p:spTree>
    <p:extLst>
      <p:ext uri="{BB962C8B-B14F-4D97-AF65-F5344CB8AC3E}">
        <p14:creationId xmlns:p14="http://schemas.microsoft.com/office/powerpoint/2010/main" val="22908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F2B5A-4D60-FD41-FA1A-3665E76B83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3D7C5C-8522-8C6D-0A05-5B2849E1474B}"/>
              </a:ext>
            </a:extLst>
          </p:cNvPr>
          <p:cNvSpPr txBox="1"/>
          <p:nvPr/>
        </p:nvSpPr>
        <p:spPr>
          <a:xfrm>
            <a:off x="773518" y="5668282"/>
            <a:ext cx="10284341" cy="369332"/>
          </a:xfrm>
          <a:prstGeom prst="rect">
            <a:avLst/>
          </a:prstGeom>
          <a:noFill/>
        </p:spPr>
        <p:txBody>
          <a:bodyPr wrap="square">
            <a:spAutoFit/>
          </a:bodyPr>
          <a:lstStyle/>
          <a:p>
            <a:r>
              <a:rPr lang="es-DO" dirty="0"/>
              <a:t>https://reportacero.com/elevara-industria-siderurgica-turca-utilizacion-al-70/</a:t>
            </a:r>
          </a:p>
        </p:txBody>
      </p:sp>
      <p:pic>
        <p:nvPicPr>
          <p:cNvPr id="5" name="Picture 4">
            <a:extLst>
              <a:ext uri="{FF2B5EF4-FFF2-40B4-BE49-F238E27FC236}">
                <a16:creationId xmlns:a16="http://schemas.microsoft.com/office/drawing/2014/main" id="{5EA26767-2F35-1DF0-3520-FCCC237CAC03}"/>
              </a:ext>
            </a:extLst>
          </p:cNvPr>
          <p:cNvPicPr>
            <a:picLocks noChangeAspect="1"/>
          </p:cNvPicPr>
          <p:nvPr/>
        </p:nvPicPr>
        <p:blipFill>
          <a:blip r:embed="rId2"/>
          <a:stretch>
            <a:fillRect/>
          </a:stretch>
        </p:blipFill>
        <p:spPr>
          <a:xfrm>
            <a:off x="300037" y="391761"/>
            <a:ext cx="3362325" cy="857250"/>
          </a:xfrm>
          <a:prstGeom prst="rect">
            <a:avLst/>
          </a:prstGeom>
        </p:spPr>
      </p:pic>
      <p:pic>
        <p:nvPicPr>
          <p:cNvPr id="7" name="Picture 6">
            <a:extLst>
              <a:ext uri="{FF2B5EF4-FFF2-40B4-BE49-F238E27FC236}">
                <a16:creationId xmlns:a16="http://schemas.microsoft.com/office/drawing/2014/main" id="{6D666036-B2E3-4EEC-D84C-241D41962EE9}"/>
              </a:ext>
            </a:extLst>
          </p:cNvPr>
          <p:cNvPicPr>
            <a:picLocks noChangeAspect="1"/>
          </p:cNvPicPr>
          <p:nvPr/>
        </p:nvPicPr>
        <p:blipFill>
          <a:blip r:embed="rId3"/>
          <a:stretch>
            <a:fillRect/>
          </a:stretch>
        </p:blipFill>
        <p:spPr>
          <a:xfrm>
            <a:off x="1258661" y="1138237"/>
            <a:ext cx="2076450" cy="619125"/>
          </a:xfrm>
          <a:prstGeom prst="rect">
            <a:avLst/>
          </a:prstGeom>
        </p:spPr>
      </p:pic>
      <p:sp>
        <p:nvSpPr>
          <p:cNvPr id="9" name="TextBox 8">
            <a:extLst>
              <a:ext uri="{FF2B5EF4-FFF2-40B4-BE49-F238E27FC236}">
                <a16:creationId xmlns:a16="http://schemas.microsoft.com/office/drawing/2014/main" id="{87E2EA20-D8A2-219C-44D4-7F0E883473A6}"/>
              </a:ext>
            </a:extLst>
          </p:cNvPr>
          <p:cNvSpPr txBox="1"/>
          <p:nvPr/>
        </p:nvSpPr>
        <p:spPr>
          <a:xfrm>
            <a:off x="910854" y="2115677"/>
            <a:ext cx="10147005" cy="2392130"/>
          </a:xfrm>
          <a:prstGeom prst="rect">
            <a:avLst/>
          </a:prstGeom>
          <a:noFill/>
        </p:spPr>
        <p:txBody>
          <a:bodyPr wrap="square">
            <a:spAutoFit/>
          </a:bodyPr>
          <a:lstStyle/>
          <a:p>
            <a:pPr algn="l">
              <a:lnSpc>
                <a:spcPts val="1950"/>
              </a:lnSpc>
              <a:spcAft>
                <a:spcPts val="1875"/>
              </a:spcAft>
              <a:buNone/>
            </a:pPr>
            <a:r>
              <a:rPr lang="es-DO" sz="2400" b="0" i="0" dirty="0">
                <a:solidFill>
                  <a:srgbClr val="2C2F34"/>
                </a:solidFill>
                <a:effectLst/>
                <a:latin typeface="-apple-system"/>
              </a:rPr>
              <a:t>Actualmente, la tasa de utilización de la capacidad en Turquía es del </a:t>
            </a:r>
            <a:r>
              <a:rPr lang="es-DO" sz="2400" b="1" i="0" dirty="0">
                <a:solidFill>
                  <a:srgbClr val="2C2F34"/>
                </a:solidFill>
                <a:effectLst/>
                <a:latin typeface="-apple-system"/>
              </a:rPr>
              <a:t>62.6%.</a:t>
            </a:r>
          </a:p>
          <a:p>
            <a:pPr algn="l">
              <a:lnSpc>
                <a:spcPts val="1950"/>
              </a:lnSpc>
              <a:spcAft>
                <a:spcPts val="1875"/>
              </a:spcAft>
              <a:buNone/>
            </a:pPr>
            <a:r>
              <a:rPr lang="es-DO" sz="2400" b="0" i="0" dirty="0">
                <a:solidFill>
                  <a:srgbClr val="2C2F34"/>
                </a:solidFill>
                <a:effectLst/>
                <a:latin typeface="-apple-system"/>
              </a:rPr>
              <a:t>“Nuestro objetivo es aumentar esta cifra al 70% durante el próximo año, compensando las pérdidas de años anteriores”, enfatizó </a:t>
            </a:r>
            <a:r>
              <a:rPr lang="es-DO" sz="2400" b="0" i="0" dirty="0" err="1">
                <a:solidFill>
                  <a:srgbClr val="2C2F34"/>
                </a:solidFill>
                <a:effectLst/>
                <a:latin typeface="-apple-system"/>
              </a:rPr>
              <a:t>Yayan</a:t>
            </a:r>
            <a:r>
              <a:rPr lang="es-DO" sz="2400" b="0" i="0" dirty="0">
                <a:solidFill>
                  <a:srgbClr val="2C2F34"/>
                </a:solidFill>
                <a:effectLst/>
                <a:latin typeface="-apple-system"/>
              </a:rPr>
              <a:t>.</a:t>
            </a:r>
          </a:p>
          <a:p>
            <a:pPr algn="l">
              <a:lnSpc>
                <a:spcPts val="1950"/>
              </a:lnSpc>
              <a:spcAft>
                <a:spcPts val="1875"/>
              </a:spcAft>
              <a:buNone/>
            </a:pPr>
            <a:r>
              <a:rPr lang="es-DO" sz="2400" b="0" i="0" dirty="0">
                <a:solidFill>
                  <a:srgbClr val="2C2F34"/>
                </a:solidFill>
                <a:effectLst/>
                <a:latin typeface="-apple-system"/>
              </a:rPr>
              <a:t>Sin embargo, la industria enfrenta desafíos: se espera que el crecimiento de las exportaciones de acero turco, que actualmente se sitúa en el 30.7% interanual, se desacelere a menos del 20% en los dos últimos meses del año debido a una menor demanda, especialmente en la UE.</a:t>
            </a:r>
          </a:p>
        </p:txBody>
      </p:sp>
      <p:sp>
        <p:nvSpPr>
          <p:cNvPr id="4" name="TextBox 3">
            <a:extLst>
              <a:ext uri="{FF2B5EF4-FFF2-40B4-BE49-F238E27FC236}">
                <a16:creationId xmlns:a16="http://schemas.microsoft.com/office/drawing/2014/main" id="{A9EC6010-B32E-8D6B-04C7-2A5CE99B8582}"/>
              </a:ext>
            </a:extLst>
          </p:cNvPr>
          <p:cNvSpPr txBox="1"/>
          <p:nvPr/>
        </p:nvSpPr>
        <p:spPr>
          <a:xfrm>
            <a:off x="5696063" y="612110"/>
            <a:ext cx="5667153" cy="646331"/>
          </a:xfrm>
          <a:prstGeom prst="rect">
            <a:avLst/>
          </a:prstGeom>
          <a:noFill/>
        </p:spPr>
        <p:txBody>
          <a:bodyPr wrap="square" rtlCol="0">
            <a:spAutoFit/>
          </a:bodyPr>
          <a:lstStyle/>
          <a:p>
            <a:r>
              <a:rPr lang="es-DO" dirty="0"/>
              <a:t>La prensa especializada reporta tasas de utilización del 62% en el 2024…</a:t>
            </a:r>
            <a:endParaRPr lang="es-DO" noProof="0" dirty="0"/>
          </a:p>
        </p:txBody>
      </p:sp>
    </p:spTree>
    <p:extLst>
      <p:ext uri="{BB962C8B-B14F-4D97-AF65-F5344CB8AC3E}">
        <p14:creationId xmlns:p14="http://schemas.microsoft.com/office/powerpoint/2010/main" val="200418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46DD94-5CC3-CF3C-E541-7D7D36C7455E}"/>
              </a:ext>
            </a:extLst>
          </p:cNvPr>
          <p:cNvPicPr>
            <a:picLocks noChangeAspect="1"/>
          </p:cNvPicPr>
          <p:nvPr/>
        </p:nvPicPr>
        <p:blipFill>
          <a:blip r:embed="rId2"/>
          <a:stretch>
            <a:fillRect/>
          </a:stretch>
        </p:blipFill>
        <p:spPr>
          <a:xfrm>
            <a:off x="3967574" y="493838"/>
            <a:ext cx="5637822" cy="6080351"/>
          </a:xfrm>
          <a:prstGeom prst="rect">
            <a:avLst/>
          </a:prstGeom>
        </p:spPr>
      </p:pic>
      <p:pic>
        <p:nvPicPr>
          <p:cNvPr id="4" name="Picture 3">
            <a:extLst>
              <a:ext uri="{FF2B5EF4-FFF2-40B4-BE49-F238E27FC236}">
                <a16:creationId xmlns:a16="http://schemas.microsoft.com/office/drawing/2014/main" id="{EDA16180-0332-4A06-972D-C6894105AFC0}"/>
              </a:ext>
            </a:extLst>
          </p:cNvPr>
          <p:cNvPicPr>
            <a:picLocks noChangeAspect="1"/>
          </p:cNvPicPr>
          <p:nvPr/>
        </p:nvPicPr>
        <p:blipFill>
          <a:blip r:embed="rId3"/>
          <a:stretch>
            <a:fillRect/>
          </a:stretch>
        </p:blipFill>
        <p:spPr>
          <a:xfrm>
            <a:off x="220486" y="239485"/>
            <a:ext cx="2404700" cy="6379029"/>
          </a:xfrm>
          <a:prstGeom prst="rect">
            <a:avLst/>
          </a:prstGeom>
        </p:spPr>
      </p:pic>
      <p:sp>
        <p:nvSpPr>
          <p:cNvPr id="5" name="TextBox 4">
            <a:extLst>
              <a:ext uri="{FF2B5EF4-FFF2-40B4-BE49-F238E27FC236}">
                <a16:creationId xmlns:a16="http://schemas.microsoft.com/office/drawing/2014/main" id="{F911160C-7C1F-B66B-8F1A-56A1C94F39A0}"/>
              </a:ext>
            </a:extLst>
          </p:cNvPr>
          <p:cNvSpPr txBox="1"/>
          <p:nvPr/>
        </p:nvSpPr>
        <p:spPr>
          <a:xfrm>
            <a:off x="4963885" y="283811"/>
            <a:ext cx="3069772" cy="369332"/>
          </a:xfrm>
          <a:prstGeom prst="rect">
            <a:avLst/>
          </a:prstGeom>
          <a:noFill/>
        </p:spPr>
        <p:txBody>
          <a:bodyPr wrap="square" rtlCol="0">
            <a:spAutoFit/>
          </a:bodyPr>
          <a:lstStyle/>
          <a:p>
            <a:r>
              <a:rPr lang="en-US" dirty="0"/>
              <a:t>Pagina 27</a:t>
            </a:r>
            <a:endParaRPr lang="es-DO" dirty="0"/>
          </a:p>
        </p:txBody>
      </p:sp>
      <p:sp>
        <p:nvSpPr>
          <p:cNvPr id="2" name="Rectangle: Rounded Corners 1">
            <a:extLst>
              <a:ext uri="{FF2B5EF4-FFF2-40B4-BE49-F238E27FC236}">
                <a16:creationId xmlns:a16="http://schemas.microsoft.com/office/drawing/2014/main" id="{28CFA3E1-38E5-E88F-6A4C-EC93ECC3BCB7}"/>
              </a:ext>
            </a:extLst>
          </p:cNvPr>
          <p:cNvSpPr/>
          <p:nvPr/>
        </p:nvSpPr>
        <p:spPr>
          <a:xfrm>
            <a:off x="6914075" y="3168502"/>
            <a:ext cx="2691321" cy="260498"/>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 name="Rectangle: Rounded Corners 5">
            <a:extLst>
              <a:ext uri="{FF2B5EF4-FFF2-40B4-BE49-F238E27FC236}">
                <a16:creationId xmlns:a16="http://schemas.microsoft.com/office/drawing/2014/main" id="{82F53C24-7690-B6F8-FF2C-C1F21A4EBF1F}"/>
              </a:ext>
            </a:extLst>
          </p:cNvPr>
          <p:cNvSpPr/>
          <p:nvPr/>
        </p:nvSpPr>
        <p:spPr>
          <a:xfrm>
            <a:off x="4078095" y="3682409"/>
            <a:ext cx="2691321" cy="260498"/>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7" name="TextBox 6">
            <a:extLst>
              <a:ext uri="{FF2B5EF4-FFF2-40B4-BE49-F238E27FC236}">
                <a16:creationId xmlns:a16="http://schemas.microsoft.com/office/drawing/2014/main" id="{BB113C68-E7DB-0A63-8172-571814E773D3}"/>
              </a:ext>
            </a:extLst>
          </p:cNvPr>
          <p:cNvSpPr txBox="1"/>
          <p:nvPr/>
        </p:nvSpPr>
        <p:spPr>
          <a:xfrm>
            <a:off x="9805157" y="860178"/>
            <a:ext cx="2285254" cy="2031325"/>
          </a:xfrm>
          <a:prstGeom prst="rect">
            <a:avLst/>
          </a:prstGeom>
          <a:noFill/>
        </p:spPr>
        <p:txBody>
          <a:bodyPr wrap="square" rtlCol="0">
            <a:spAutoFit/>
          </a:bodyPr>
          <a:lstStyle/>
          <a:p>
            <a:r>
              <a:rPr lang="es-DO" dirty="0"/>
              <a:t>Turquía es el 6to principal exportador de acero del mundo… lo que ilustra  la capacidad de producir daño a la RPN</a:t>
            </a:r>
            <a:endParaRPr lang="es-DO" noProof="0" dirty="0"/>
          </a:p>
        </p:txBody>
      </p:sp>
    </p:spTree>
    <p:extLst>
      <p:ext uri="{BB962C8B-B14F-4D97-AF65-F5344CB8AC3E}">
        <p14:creationId xmlns:p14="http://schemas.microsoft.com/office/powerpoint/2010/main" val="1233667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46627-804E-8931-1DC1-3272E93FFA34}"/>
              </a:ext>
            </a:extLst>
          </p:cNvPr>
          <p:cNvPicPr>
            <a:picLocks noChangeAspect="1"/>
          </p:cNvPicPr>
          <p:nvPr/>
        </p:nvPicPr>
        <p:blipFill>
          <a:blip r:embed="rId2"/>
          <a:stretch>
            <a:fillRect/>
          </a:stretch>
        </p:blipFill>
        <p:spPr>
          <a:xfrm>
            <a:off x="1325394" y="314890"/>
            <a:ext cx="8547950" cy="6144066"/>
          </a:xfrm>
          <a:prstGeom prst="rect">
            <a:avLst/>
          </a:prstGeom>
        </p:spPr>
      </p:pic>
      <p:sp>
        <p:nvSpPr>
          <p:cNvPr id="2" name="TextBox 1">
            <a:extLst>
              <a:ext uri="{FF2B5EF4-FFF2-40B4-BE49-F238E27FC236}">
                <a16:creationId xmlns:a16="http://schemas.microsoft.com/office/drawing/2014/main" id="{189881D3-BC06-BC46-CD1E-2C7005B7C78E}"/>
              </a:ext>
            </a:extLst>
          </p:cNvPr>
          <p:cNvSpPr txBox="1"/>
          <p:nvPr/>
        </p:nvSpPr>
        <p:spPr>
          <a:xfrm>
            <a:off x="9411753" y="314890"/>
            <a:ext cx="2285254" cy="1200329"/>
          </a:xfrm>
          <a:prstGeom prst="rect">
            <a:avLst/>
          </a:prstGeom>
          <a:noFill/>
        </p:spPr>
        <p:txBody>
          <a:bodyPr wrap="square" rtlCol="0">
            <a:spAutoFit/>
          </a:bodyPr>
          <a:lstStyle/>
          <a:p>
            <a:r>
              <a:rPr lang="es-DO" dirty="0"/>
              <a:t>Turquía cuenta con una diversificada base industrial de acero…</a:t>
            </a:r>
            <a:endParaRPr lang="es-DO" noProof="0" dirty="0"/>
          </a:p>
        </p:txBody>
      </p:sp>
    </p:spTree>
    <p:extLst>
      <p:ext uri="{BB962C8B-B14F-4D97-AF65-F5344CB8AC3E}">
        <p14:creationId xmlns:p14="http://schemas.microsoft.com/office/powerpoint/2010/main" val="1365149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7FDE4C-1FDA-3B67-AE70-573AB65B2FC1}"/>
              </a:ext>
            </a:extLst>
          </p:cNvPr>
          <p:cNvPicPr>
            <a:picLocks noChangeAspect="1"/>
          </p:cNvPicPr>
          <p:nvPr/>
        </p:nvPicPr>
        <p:blipFill>
          <a:blip r:embed="rId2"/>
          <a:stretch>
            <a:fillRect/>
          </a:stretch>
        </p:blipFill>
        <p:spPr>
          <a:xfrm>
            <a:off x="135392" y="252412"/>
            <a:ext cx="7593466" cy="2068673"/>
          </a:xfrm>
          <a:prstGeom prst="rect">
            <a:avLst/>
          </a:prstGeom>
        </p:spPr>
      </p:pic>
      <p:pic>
        <p:nvPicPr>
          <p:cNvPr id="7" name="Picture 6">
            <a:extLst>
              <a:ext uri="{FF2B5EF4-FFF2-40B4-BE49-F238E27FC236}">
                <a16:creationId xmlns:a16="http://schemas.microsoft.com/office/drawing/2014/main" id="{79785FB5-8329-023C-E7B8-DD59F6B830D8}"/>
              </a:ext>
            </a:extLst>
          </p:cNvPr>
          <p:cNvPicPr>
            <a:picLocks noChangeAspect="1"/>
          </p:cNvPicPr>
          <p:nvPr/>
        </p:nvPicPr>
        <p:blipFill>
          <a:blip r:embed="rId3"/>
          <a:stretch>
            <a:fillRect/>
          </a:stretch>
        </p:blipFill>
        <p:spPr>
          <a:xfrm>
            <a:off x="352425" y="2696254"/>
            <a:ext cx="5743575" cy="3076575"/>
          </a:xfrm>
          <a:prstGeom prst="rect">
            <a:avLst/>
          </a:prstGeom>
        </p:spPr>
      </p:pic>
      <p:pic>
        <p:nvPicPr>
          <p:cNvPr id="9" name="Picture 8">
            <a:extLst>
              <a:ext uri="{FF2B5EF4-FFF2-40B4-BE49-F238E27FC236}">
                <a16:creationId xmlns:a16="http://schemas.microsoft.com/office/drawing/2014/main" id="{F571EAD7-4BCB-75B6-20D6-DB64FB37507E}"/>
              </a:ext>
            </a:extLst>
          </p:cNvPr>
          <p:cNvPicPr>
            <a:picLocks noChangeAspect="1"/>
          </p:cNvPicPr>
          <p:nvPr/>
        </p:nvPicPr>
        <p:blipFill>
          <a:blip r:embed="rId4"/>
          <a:stretch>
            <a:fillRect/>
          </a:stretch>
        </p:blipFill>
        <p:spPr>
          <a:xfrm>
            <a:off x="6219825" y="2750683"/>
            <a:ext cx="5619750" cy="485775"/>
          </a:xfrm>
          <a:prstGeom prst="rect">
            <a:avLst/>
          </a:prstGeom>
        </p:spPr>
      </p:pic>
      <p:pic>
        <p:nvPicPr>
          <p:cNvPr id="11" name="Picture 10">
            <a:extLst>
              <a:ext uri="{FF2B5EF4-FFF2-40B4-BE49-F238E27FC236}">
                <a16:creationId xmlns:a16="http://schemas.microsoft.com/office/drawing/2014/main" id="{4ADA923F-0F7D-00AA-8478-002B7C7610CF}"/>
              </a:ext>
            </a:extLst>
          </p:cNvPr>
          <p:cNvPicPr>
            <a:picLocks noChangeAspect="1"/>
          </p:cNvPicPr>
          <p:nvPr/>
        </p:nvPicPr>
        <p:blipFill>
          <a:blip r:embed="rId5"/>
          <a:stretch>
            <a:fillRect/>
          </a:stretch>
        </p:blipFill>
        <p:spPr>
          <a:xfrm>
            <a:off x="6019801" y="3453491"/>
            <a:ext cx="5648325" cy="781050"/>
          </a:xfrm>
          <a:prstGeom prst="rect">
            <a:avLst/>
          </a:prstGeom>
        </p:spPr>
      </p:pic>
      <p:sp>
        <p:nvSpPr>
          <p:cNvPr id="2" name="Rectangle: Rounded Corners 1">
            <a:extLst>
              <a:ext uri="{FF2B5EF4-FFF2-40B4-BE49-F238E27FC236}">
                <a16:creationId xmlns:a16="http://schemas.microsoft.com/office/drawing/2014/main" id="{4F4BAD4C-0513-5F32-9667-31D9FDDB90DD}"/>
              </a:ext>
            </a:extLst>
          </p:cNvPr>
          <p:cNvSpPr/>
          <p:nvPr/>
        </p:nvSpPr>
        <p:spPr>
          <a:xfrm>
            <a:off x="6219825" y="3453491"/>
            <a:ext cx="5448301" cy="1012183"/>
          </a:xfrm>
          <a:prstGeom prst="roundRect">
            <a:avLst/>
          </a:prstGeom>
          <a:noFill/>
          <a:ln w="2857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Tree>
    <p:extLst>
      <p:ext uri="{BB962C8B-B14F-4D97-AF65-F5344CB8AC3E}">
        <p14:creationId xmlns:p14="http://schemas.microsoft.com/office/powerpoint/2010/main" val="208055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086069-8A23-32AF-224D-1112AFD56F8B}"/>
              </a:ext>
            </a:extLst>
          </p:cNvPr>
          <p:cNvPicPr>
            <a:picLocks noChangeAspect="1"/>
          </p:cNvPicPr>
          <p:nvPr/>
        </p:nvPicPr>
        <p:blipFill>
          <a:blip r:embed="rId2"/>
          <a:stretch>
            <a:fillRect/>
          </a:stretch>
        </p:blipFill>
        <p:spPr>
          <a:xfrm>
            <a:off x="643759" y="1598696"/>
            <a:ext cx="4467225" cy="4676775"/>
          </a:xfrm>
          <a:prstGeom prst="rect">
            <a:avLst/>
          </a:prstGeom>
        </p:spPr>
      </p:pic>
      <p:pic>
        <p:nvPicPr>
          <p:cNvPr id="5" name="Picture 4">
            <a:extLst>
              <a:ext uri="{FF2B5EF4-FFF2-40B4-BE49-F238E27FC236}">
                <a16:creationId xmlns:a16="http://schemas.microsoft.com/office/drawing/2014/main" id="{2017C8A6-DBE3-92FB-7F9D-AFACFFCB4D8B}"/>
              </a:ext>
            </a:extLst>
          </p:cNvPr>
          <p:cNvPicPr>
            <a:picLocks noChangeAspect="1"/>
          </p:cNvPicPr>
          <p:nvPr/>
        </p:nvPicPr>
        <p:blipFill>
          <a:blip r:embed="rId3"/>
          <a:stretch>
            <a:fillRect/>
          </a:stretch>
        </p:blipFill>
        <p:spPr>
          <a:xfrm>
            <a:off x="5969453" y="1475694"/>
            <a:ext cx="2647950" cy="3057525"/>
          </a:xfrm>
          <a:prstGeom prst="rect">
            <a:avLst/>
          </a:prstGeom>
        </p:spPr>
      </p:pic>
      <p:cxnSp>
        <p:nvCxnSpPr>
          <p:cNvPr id="7" name="Straight Arrow Connector 6">
            <a:extLst>
              <a:ext uri="{FF2B5EF4-FFF2-40B4-BE49-F238E27FC236}">
                <a16:creationId xmlns:a16="http://schemas.microsoft.com/office/drawing/2014/main" id="{AE07BD2D-FA9E-FF0D-A6B2-A6AF30772D95}"/>
              </a:ext>
            </a:extLst>
          </p:cNvPr>
          <p:cNvCxnSpPr>
            <a:cxnSpLocks/>
          </p:cNvCxnSpPr>
          <p:nvPr/>
        </p:nvCxnSpPr>
        <p:spPr>
          <a:xfrm>
            <a:off x="3995198" y="3409507"/>
            <a:ext cx="17294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7518AEE-949A-DAAD-3EF8-47BD1F381291}"/>
              </a:ext>
            </a:extLst>
          </p:cNvPr>
          <p:cNvPicPr>
            <a:picLocks noChangeAspect="1"/>
          </p:cNvPicPr>
          <p:nvPr/>
        </p:nvPicPr>
        <p:blipFill>
          <a:blip r:embed="rId4"/>
          <a:stretch>
            <a:fillRect/>
          </a:stretch>
        </p:blipFill>
        <p:spPr>
          <a:xfrm>
            <a:off x="8862191" y="2075769"/>
            <a:ext cx="2686050" cy="2457450"/>
          </a:xfrm>
          <a:prstGeom prst="rect">
            <a:avLst/>
          </a:prstGeom>
        </p:spPr>
      </p:pic>
      <p:cxnSp>
        <p:nvCxnSpPr>
          <p:cNvPr id="11" name="Straight Arrow Connector 10">
            <a:extLst>
              <a:ext uri="{FF2B5EF4-FFF2-40B4-BE49-F238E27FC236}">
                <a16:creationId xmlns:a16="http://schemas.microsoft.com/office/drawing/2014/main" id="{537059A4-6216-DA61-91B7-E67FF7CAAEB5}"/>
              </a:ext>
            </a:extLst>
          </p:cNvPr>
          <p:cNvCxnSpPr/>
          <p:nvPr/>
        </p:nvCxnSpPr>
        <p:spPr>
          <a:xfrm flipV="1">
            <a:off x="8144540" y="2647507"/>
            <a:ext cx="717651" cy="2126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DC434D7-8803-3A04-0445-8931B0912470}"/>
              </a:ext>
            </a:extLst>
          </p:cNvPr>
          <p:cNvPicPr>
            <a:picLocks noChangeAspect="1"/>
          </p:cNvPicPr>
          <p:nvPr/>
        </p:nvPicPr>
        <p:blipFill>
          <a:blip r:embed="rId5"/>
          <a:stretch>
            <a:fillRect/>
          </a:stretch>
        </p:blipFill>
        <p:spPr>
          <a:xfrm>
            <a:off x="594140" y="197478"/>
            <a:ext cx="3267075" cy="1019175"/>
          </a:xfrm>
          <a:prstGeom prst="rect">
            <a:avLst/>
          </a:prstGeom>
        </p:spPr>
      </p:pic>
      <p:sp>
        <p:nvSpPr>
          <p:cNvPr id="2" name="Rectangle: Rounded Corners 1">
            <a:extLst>
              <a:ext uri="{FF2B5EF4-FFF2-40B4-BE49-F238E27FC236}">
                <a16:creationId xmlns:a16="http://schemas.microsoft.com/office/drawing/2014/main" id="{50A3B89A-C8B4-9E08-E80B-A3436CCD257E}"/>
              </a:ext>
            </a:extLst>
          </p:cNvPr>
          <p:cNvSpPr/>
          <p:nvPr/>
        </p:nvSpPr>
        <p:spPr>
          <a:xfrm>
            <a:off x="8859556" y="2402958"/>
            <a:ext cx="2691321" cy="457200"/>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4" name="TextBox 3">
            <a:extLst>
              <a:ext uri="{FF2B5EF4-FFF2-40B4-BE49-F238E27FC236}">
                <a16:creationId xmlns:a16="http://schemas.microsoft.com/office/drawing/2014/main" id="{229DC5D9-98EF-169B-3CAB-94743C42D8C2}"/>
              </a:ext>
            </a:extLst>
          </p:cNvPr>
          <p:cNvSpPr txBox="1"/>
          <p:nvPr/>
        </p:nvSpPr>
        <p:spPr>
          <a:xfrm>
            <a:off x="4498847" y="255182"/>
            <a:ext cx="7049394" cy="1077218"/>
          </a:xfrm>
          <a:prstGeom prst="rect">
            <a:avLst/>
          </a:prstGeom>
          <a:noFill/>
        </p:spPr>
        <p:txBody>
          <a:bodyPr wrap="square" rtlCol="0">
            <a:spAutoFit/>
          </a:bodyPr>
          <a:lstStyle/>
          <a:p>
            <a:r>
              <a:rPr lang="es-DO" sz="3200" b="1" noProof="0" dirty="0"/>
              <a:t>Turquía:  </a:t>
            </a:r>
            <a:r>
              <a:rPr lang="es-DO" sz="3200" b="1" dirty="0"/>
              <a:t>Exportaciones de Acero y varillas </a:t>
            </a:r>
            <a:endParaRPr lang="es-DO" sz="3200" b="1" noProof="0" dirty="0"/>
          </a:p>
        </p:txBody>
      </p:sp>
      <p:sp>
        <p:nvSpPr>
          <p:cNvPr id="6" name="TextBox 5">
            <a:extLst>
              <a:ext uri="{FF2B5EF4-FFF2-40B4-BE49-F238E27FC236}">
                <a16:creationId xmlns:a16="http://schemas.microsoft.com/office/drawing/2014/main" id="{ED80F549-AC5D-7288-3886-0C48CEEA9B39}"/>
              </a:ext>
            </a:extLst>
          </p:cNvPr>
          <p:cNvSpPr txBox="1"/>
          <p:nvPr/>
        </p:nvSpPr>
        <p:spPr>
          <a:xfrm>
            <a:off x="5783826" y="5381866"/>
            <a:ext cx="5667153" cy="646331"/>
          </a:xfrm>
          <a:prstGeom prst="rect">
            <a:avLst/>
          </a:prstGeom>
          <a:noFill/>
        </p:spPr>
        <p:txBody>
          <a:bodyPr wrap="square" rtlCol="0">
            <a:spAutoFit/>
          </a:bodyPr>
          <a:lstStyle/>
          <a:p>
            <a:r>
              <a:rPr lang="es-DO" dirty="0"/>
              <a:t>Las exportaciones de varillas turcas, representan el 50% de sus exportaciones de aceros largos…</a:t>
            </a:r>
            <a:endParaRPr lang="es-DO" noProof="0" dirty="0"/>
          </a:p>
        </p:txBody>
      </p:sp>
    </p:spTree>
    <p:extLst>
      <p:ext uri="{BB962C8B-B14F-4D97-AF65-F5344CB8AC3E}">
        <p14:creationId xmlns:p14="http://schemas.microsoft.com/office/powerpoint/2010/main" val="293004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31F7663-5C8A-802C-4958-62E92590D9EC}"/>
              </a:ext>
            </a:extLst>
          </p:cNvPr>
          <p:cNvGraphicFramePr>
            <a:graphicFrameLocks/>
          </p:cNvGraphicFramePr>
          <p:nvPr>
            <p:extLst>
              <p:ext uri="{D42A27DB-BD31-4B8C-83A1-F6EECF244321}">
                <p14:modId xmlns:p14="http://schemas.microsoft.com/office/powerpoint/2010/main" val="843059954"/>
              </p:ext>
            </p:extLst>
          </p:nvPr>
        </p:nvGraphicFramePr>
        <p:xfrm>
          <a:off x="956931" y="1353311"/>
          <a:ext cx="10196622" cy="49943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4C47C41A-E029-3486-1B01-76477D89F47C}"/>
              </a:ext>
            </a:extLst>
          </p:cNvPr>
          <p:cNvSpPr txBox="1"/>
          <p:nvPr/>
        </p:nvSpPr>
        <p:spPr>
          <a:xfrm>
            <a:off x="388089" y="363299"/>
            <a:ext cx="11063176" cy="646331"/>
          </a:xfrm>
          <a:prstGeom prst="rect">
            <a:avLst/>
          </a:prstGeom>
          <a:noFill/>
        </p:spPr>
        <p:txBody>
          <a:bodyPr wrap="square" rtlCol="0">
            <a:spAutoFit/>
          </a:bodyPr>
          <a:lstStyle/>
          <a:p>
            <a:r>
              <a:rPr lang="es-DO" dirty="0"/>
              <a:t>De acuerdo con las estadísticas de </a:t>
            </a:r>
            <a:r>
              <a:rPr lang="es-DO" dirty="0" err="1"/>
              <a:t>trademap</a:t>
            </a:r>
            <a:r>
              <a:rPr lang="es-DO" dirty="0"/>
              <a:t>, Turquía es el principal exportador de varillas del mundo… Entre el 2020 y el 2024 Turquía represento el 21% de las exportaciones mundiales de varillas.</a:t>
            </a:r>
            <a:endParaRPr lang="es-DO" noProof="0" dirty="0"/>
          </a:p>
        </p:txBody>
      </p:sp>
    </p:spTree>
    <p:extLst>
      <p:ext uri="{BB962C8B-B14F-4D97-AF65-F5344CB8AC3E}">
        <p14:creationId xmlns:p14="http://schemas.microsoft.com/office/powerpoint/2010/main" val="10507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311147-BD9D-47C9-AB65-2BDBA771574E}"/>
              </a:ext>
            </a:extLst>
          </p:cNvPr>
          <p:cNvGraphicFramePr>
            <a:graphicFrameLocks/>
          </p:cNvGraphicFramePr>
          <p:nvPr>
            <p:extLst>
              <p:ext uri="{D42A27DB-BD31-4B8C-83A1-F6EECF244321}">
                <p14:modId xmlns:p14="http://schemas.microsoft.com/office/powerpoint/2010/main" val="1516407370"/>
              </p:ext>
            </p:extLst>
          </p:nvPr>
        </p:nvGraphicFramePr>
        <p:xfrm>
          <a:off x="1587795" y="1297171"/>
          <a:ext cx="9016410" cy="49228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07CADB2-19D4-4648-7A4E-28F7B9D56C5A}"/>
              </a:ext>
            </a:extLst>
          </p:cNvPr>
          <p:cNvSpPr txBox="1"/>
          <p:nvPr/>
        </p:nvSpPr>
        <p:spPr>
          <a:xfrm>
            <a:off x="404037" y="6453963"/>
            <a:ext cx="3136605" cy="369332"/>
          </a:xfrm>
          <a:prstGeom prst="rect">
            <a:avLst/>
          </a:prstGeom>
          <a:noFill/>
        </p:spPr>
        <p:txBody>
          <a:bodyPr wrap="square" rtlCol="0">
            <a:spAutoFit/>
          </a:bodyPr>
          <a:lstStyle/>
          <a:p>
            <a:r>
              <a:rPr lang="en-US" dirty="0"/>
              <a:t>Fuente: </a:t>
            </a:r>
            <a:r>
              <a:rPr lang="en-US" dirty="0" err="1"/>
              <a:t>TradeMap</a:t>
            </a:r>
            <a:endParaRPr lang="es-DO" dirty="0"/>
          </a:p>
        </p:txBody>
      </p:sp>
      <p:sp>
        <p:nvSpPr>
          <p:cNvPr id="4" name="TextBox 3">
            <a:extLst>
              <a:ext uri="{FF2B5EF4-FFF2-40B4-BE49-F238E27FC236}">
                <a16:creationId xmlns:a16="http://schemas.microsoft.com/office/drawing/2014/main" id="{D20D17CC-5D37-D0E4-4EA8-1233FCF0DBCD}"/>
              </a:ext>
            </a:extLst>
          </p:cNvPr>
          <p:cNvSpPr txBox="1"/>
          <p:nvPr/>
        </p:nvSpPr>
        <p:spPr>
          <a:xfrm>
            <a:off x="531628" y="1297171"/>
            <a:ext cx="9863542" cy="400110"/>
          </a:xfrm>
          <a:prstGeom prst="rect">
            <a:avLst/>
          </a:prstGeom>
          <a:noFill/>
        </p:spPr>
        <p:txBody>
          <a:bodyPr wrap="square" rtlCol="0">
            <a:spAutoFit/>
          </a:bodyPr>
          <a:lstStyle/>
          <a:p>
            <a:r>
              <a:rPr lang="es-DO" sz="2000" b="1" noProof="0" dirty="0"/>
              <a:t>Turquía:  </a:t>
            </a:r>
            <a:r>
              <a:rPr lang="es-DO" sz="2000" b="1" dirty="0"/>
              <a:t>Exportaciones de Varillas a USA</a:t>
            </a:r>
            <a:endParaRPr lang="es-DO" sz="2000" b="1" noProof="0" dirty="0"/>
          </a:p>
        </p:txBody>
      </p:sp>
      <p:cxnSp>
        <p:nvCxnSpPr>
          <p:cNvPr id="5" name="Straight Arrow Connector 4">
            <a:extLst>
              <a:ext uri="{FF2B5EF4-FFF2-40B4-BE49-F238E27FC236}">
                <a16:creationId xmlns:a16="http://schemas.microsoft.com/office/drawing/2014/main" id="{D8E09740-E4F0-2C00-5519-CBD34640B356}"/>
              </a:ext>
            </a:extLst>
          </p:cNvPr>
          <p:cNvCxnSpPr>
            <a:cxnSpLocks/>
          </p:cNvCxnSpPr>
          <p:nvPr/>
        </p:nvCxnSpPr>
        <p:spPr>
          <a:xfrm>
            <a:off x="6937744" y="2640347"/>
            <a:ext cx="3200400" cy="2920482"/>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0516AD50-C47E-A4CA-C09B-7EE5D4E6DCE4}"/>
              </a:ext>
            </a:extLst>
          </p:cNvPr>
          <p:cNvSpPr txBox="1"/>
          <p:nvPr/>
        </p:nvSpPr>
        <p:spPr>
          <a:xfrm>
            <a:off x="404037" y="176289"/>
            <a:ext cx="10671544" cy="923330"/>
          </a:xfrm>
          <a:prstGeom prst="rect">
            <a:avLst/>
          </a:prstGeom>
          <a:noFill/>
        </p:spPr>
        <p:txBody>
          <a:bodyPr wrap="square" rtlCol="0">
            <a:spAutoFit/>
          </a:bodyPr>
          <a:lstStyle/>
          <a:p>
            <a:r>
              <a:rPr lang="es-DO" dirty="0"/>
              <a:t>Uno de los principales destinos de las exportaciones de  varillas turcas se ha cerrado fruto de una serie de medidas de defensa comercial… en la actualidad Turquía exporta 1 millón de toneladas menos de los que exportaba a los Estados Unidos en el 2016 </a:t>
            </a:r>
            <a:endParaRPr lang="es-DO" noProof="0" dirty="0"/>
          </a:p>
        </p:txBody>
      </p:sp>
    </p:spTree>
    <p:extLst>
      <p:ext uri="{BB962C8B-B14F-4D97-AF65-F5344CB8AC3E}">
        <p14:creationId xmlns:p14="http://schemas.microsoft.com/office/powerpoint/2010/main" val="207300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F456C2-73B6-6A3B-3517-79D045E38602}"/>
              </a:ext>
            </a:extLst>
          </p:cNvPr>
          <p:cNvPicPr>
            <a:picLocks noChangeAspect="1"/>
          </p:cNvPicPr>
          <p:nvPr/>
        </p:nvPicPr>
        <p:blipFill>
          <a:blip r:embed="rId2"/>
          <a:stretch>
            <a:fillRect/>
          </a:stretch>
        </p:blipFill>
        <p:spPr>
          <a:xfrm>
            <a:off x="136008" y="168570"/>
            <a:ext cx="4838700" cy="1162050"/>
          </a:xfrm>
          <a:prstGeom prst="rect">
            <a:avLst/>
          </a:prstGeom>
        </p:spPr>
      </p:pic>
      <p:pic>
        <p:nvPicPr>
          <p:cNvPr id="5" name="Picture 4">
            <a:extLst>
              <a:ext uri="{FF2B5EF4-FFF2-40B4-BE49-F238E27FC236}">
                <a16:creationId xmlns:a16="http://schemas.microsoft.com/office/drawing/2014/main" id="{1B696CEF-50E2-2013-FCF6-E8E9BAA691B7}"/>
              </a:ext>
            </a:extLst>
          </p:cNvPr>
          <p:cNvPicPr>
            <a:picLocks noChangeAspect="1"/>
          </p:cNvPicPr>
          <p:nvPr/>
        </p:nvPicPr>
        <p:blipFill>
          <a:blip r:embed="rId3"/>
          <a:stretch>
            <a:fillRect/>
          </a:stretch>
        </p:blipFill>
        <p:spPr>
          <a:xfrm>
            <a:off x="4605053" y="261343"/>
            <a:ext cx="6016872" cy="1395637"/>
          </a:xfrm>
          <a:prstGeom prst="rect">
            <a:avLst/>
          </a:prstGeom>
        </p:spPr>
      </p:pic>
      <p:sp>
        <p:nvSpPr>
          <p:cNvPr id="7" name="TextBox 6">
            <a:extLst>
              <a:ext uri="{FF2B5EF4-FFF2-40B4-BE49-F238E27FC236}">
                <a16:creationId xmlns:a16="http://schemas.microsoft.com/office/drawing/2014/main" id="{B836A5A0-5CC6-4201-D691-C30B066F85D9}"/>
              </a:ext>
            </a:extLst>
          </p:cNvPr>
          <p:cNvSpPr txBox="1"/>
          <p:nvPr/>
        </p:nvSpPr>
        <p:spPr>
          <a:xfrm>
            <a:off x="540488" y="1983340"/>
            <a:ext cx="11111024" cy="4247317"/>
          </a:xfrm>
          <a:prstGeom prst="rect">
            <a:avLst/>
          </a:prstGeom>
          <a:noFill/>
        </p:spPr>
        <p:txBody>
          <a:bodyPr wrap="square">
            <a:spAutoFit/>
          </a:bodyPr>
          <a:lstStyle/>
          <a:p>
            <a:r>
              <a:rPr lang="es-DO" b="0" i="0" dirty="0">
                <a:solidFill>
                  <a:srgbClr val="000000"/>
                </a:solidFill>
                <a:effectLst/>
                <a:latin typeface="Open Sans" panose="020B0606030504020204" pitchFamily="34" charset="0"/>
              </a:rPr>
              <a:t>El 10 de mayo de 2023, la Agencia de Servicios Fronterizos de Canadá (CBSA) concluyó una nueva investigación sobre los valores normales y los precios de exportación de ciertas barras de refuerzo para hormigón (varillas corrugadas) originarias o exportadas desde Turquía.</a:t>
            </a:r>
            <a:br>
              <a:rPr lang="es-DO" dirty="0"/>
            </a:br>
            <a:br>
              <a:rPr lang="es-DO" dirty="0"/>
            </a:br>
            <a:r>
              <a:rPr lang="es-DO" b="0" i="0" dirty="0">
                <a:solidFill>
                  <a:srgbClr val="000000"/>
                </a:solidFill>
                <a:effectLst/>
                <a:latin typeface="Open Sans" panose="020B0606030504020204" pitchFamily="34" charset="0"/>
              </a:rPr>
              <a:t>La CBSA indicó que existe una situación particular en el mercado turco de varillas corrugadas, por lo que no es posible realizar una comparación adecuada con los productos vendidos a importadores canadienses.</a:t>
            </a:r>
            <a:br>
              <a:rPr lang="es-DO" dirty="0"/>
            </a:br>
            <a:br>
              <a:rPr lang="es-DO" dirty="0"/>
            </a:br>
            <a:r>
              <a:rPr lang="es-DO" b="0" i="0" dirty="0">
                <a:solidFill>
                  <a:srgbClr val="000000"/>
                </a:solidFill>
                <a:effectLst/>
                <a:latin typeface="Open Sans" panose="020B0606030504020204" pitchFamily="34" charset="0"/>
              </a:rPr>
              <a:t>Esta situación particular incluía distorsiones en los mercados de insumos, </a:t>
            </a:r>
            <a:r>
              <a:rPr lang="es-DO" b="1" i="0" dirty="0">
                <a:solidFill>
                  <a:srgbClr val="000000"/>
                </a:solidFill>
                <a:effectLst/>
                <a:latin typeface="Open Sans" panose="020B0606030504020204" pitchFamily="34" charset="0"/>
              </a:rPr>
              <a:t>causadas por grandes volúmenes de palanquilla de acero rusa a precios con importantes descuentos</a:t>
            </a:r>
            <a:r>
              <a:rPr lang="es-DO" b="0" i="0" dirty="0">
                <a:solidFill>
                  <a:srgbClr val="000000"/>
                </a:solidFill>
                <a:effectLst/>
                <a:latin typeface="Open Sans" panose="020B0606030504020204" pitchFamily="34" charset="0"/>
              </a:rPr>
              <a:t>, la contención de los precios internos de las varillas corrugadas, así como la hiperinflación y la grave depreciación monetaria, lo que resultó en una distorsión en los costos y precios de las varillas corrugadas.</a:t>
            </a:r>
            <a:br>
              <a:rPr lang="es-DO" dirty="0"/>
            </a:br>
            <a:br>
              <a:rPr lang="es-DO" dirty="0"/>
            </a:br>
            <a:r>
              <a:rPr lang="es-DO" b="0" i="0" dirty="0">
                <a:solidFill>
                  <a:srgbClr val="000000"/>
                </a:solidFill>
                <a:effectLst/>
                <a:latin typeface="Open Sans" panose="020B0606030504020204" pitchFamily="34" charset="0"/>
              </a:rPr>
              <a:t>La nueva investigación se inició el 8 de septiembre de 2022 y abarcó el período comprendido entre el 1 de julio de 2021 y el 31 de agosto de 2022.</a:t>
            </a:r>
            <a:endParaRPr lang="es-DO" dirty="0"/>
          </a:p>
        </p:txBody>
      </p:sp>
    </p:spTree>
    <p:extLst>
      <p:ext uri="{BB962C8B-B14F-4D97-AF65-F5344CB8AC3E}">
        <p14:creationId xmlns:p14="http://schemas.microsoft.com/office/powerpoint/2010/main" val="119011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6A0574-A9A0-2E69-EA12-DE1AF4ECDE98}"/>
              </a:ext>
            </a:extLst>
          </p:cNvPr>
          <p:cNvPicPr>
            <a:picLocks noChangeAspect="1"/>
          </p:cNvPicPr>
          <p:nvPr/>
        </p:nvPicPr>
        <p:blipFill>
          <a:blip r:embed="rId2"/>
          <a:stretch>
            <a:fillRect/>
          </a:stretch>
        </p:blipFill>
        <p:spPr>
          <a:xfrm>
            <a:off x="576942" y="1121007"/>
            <a:ext cx="10706986" cy="4953093"/>
          </a:xfrm>
          <a:prstGeom prst="rect">
            <a:avLst/>
          </a:prstGeom>
        </p:spPr>
      </p:pic>
      <p:sp>
        <p:nvSpPr>
          <p:cNvPr id="5" name="TextBox 4">
            <a:extLst>
              <a:ext uri="{FF2B5EF4-FFF2-40B4-BE49-F238E27FC236}">
                <a16:creationId xmlns:a16="http://schemas.microsoft.com/office/drawing/2014/main" id="{34A22257-EC40-A5CF-A047-D098F27D7913}"/>
              </a:ext>
            </a:extLst>
          </p:cNvPr>
          <p:cNvSpPr txBox="1"/>
          <p:nvPr/>
        </p:nvSpPr>
        <p:spPr>
          <a:xfrm>
            <a:off x="576942" y="6211669"/>
            <a:ext cx="9566517" cy="646331"/>
          </a:xfrm>
          <a:prstGeom prst="rect">
            <a:avLst/>
          </a:prstGeom>
          <a:noFill/>
        </p:spPr>
        <p:txBody>
          <a:bodyPr wrap="square">
            <a:spAutoFit/>
          </a:bodyPr>
          <a:lstStyle/>
          <a:p>
            <a:r>
              <a:rPr lang="es-DO" dirty="0">
                <a:hlinkClick r:id="rId3"/>
              </a:rPr>
              <a:t>https://www.cbsa-asfc.gc.ca/sima-lmsi/ri-re/rb12022/rb12022-nc-eng.html</a:t>
            </a:r>
            <a:endParaRPr lang="es-DO" dirty="0"/>
          </a:p>
          <a:p>
            <a:endParaRPr lang="es-DO" dirty="0"/>
          </a:p>
        </p:txBody>
      </p:sp>
      <p:pic>
        <p:nvPicPr>
          <p:cNvPr id="7" name="Picture 6">
            <a:extLst>
              <a:ext uri="{FF2B5EF4-FFF2-40B4-BE49-F238E27FC236}">
                <a16:creationId xmlns:a16="http://schemas.microsoft.com/office/drawing/2014/main" id="{49DE4C85-B627-930B-9D01-6045BDEAA85E}"/>
              </a:ext>
            </a:extLst>
          </p:cNvPr>
          <p:cNvPicPr>
            <a:picLocks noChangeAspect="1"/>
          </p:cNvPicPr>
          <p:nvPr/>
        </p:nvPicPr>
        <p:blipFill>
          <a:blip r:embed="rId4"/>
          <a:stretch>
            <a:fillRect/>
          </a:stretch>
        </p:blipFill>
        <p:spPr>
          <a:xfrm>
            <a:off x="483734" y="173813"/>
            <a:ext cx="5781675" cy="809625"/>
          </a:xfrm>
          <a:prstGeom prst="rect">
            <a:avLst/>
          </a:prstGeom>
        </p:spPr>
      </p:pic>
    </p:spTree>
    <p:extLst>
      <p:ext uri="{BB962C8B-B14F-4D97-AF65-F5344CB8AC3E}">
        <p14:creationId xmlns:p14="http://schemas.microsoft.com/office/powerpoint/2010/main" val="131622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D371FD-DBF9-8D9F-EBDA-2DD4C768C150}"/>
              </a:ext>
            </a:extLst>
          </p:cNvPr>
          <p:cNvPicPr>
            <a:picLocks noChangeAspect="1"/>
          </p:cNvPicPr>
          <p:nvPr/>
        </p:nvPicPr>
        <p:blipFill>
          <a:blip r:embed="rId2"/>
          <a:stretch>
            <a:fillRect/>
          </a:stretch>
        </p:blipFill>
        <p:spPr>
          <a:xfrm>
            <a:off x="818454" y="407595"/>
            <a:ext cx="10555092" cy="1454332"/>
          </a:xfrm>
          <a:prstGeom prst="rect">
            <a:avLst/>
          </a:prstGeom>
        </p:spPr>
      </p:pic>
      <p:pic>
        <p:nvPicPr>
          <p:cNvPr id="7" name="Picture 6">
            <a:extLst>
              <a:ext uri="{FF2B5EF4-FFF2-40B4-BE49-F238E27FC236}">
                <a16:creationId xmlns:a16="http://schemas.microsoft.com/office/drawing/2014/main" id="{9EA6511A-470D-0095-83CC-CAD6964D7F84}"/>
              </a:ext>
            </a:extLst>
          </p:cNvPr>
          <p:cNvPicPr>
            <a:picLocks noChangeAspect="1"/>
          </p:cNvPicPr>
          <p:nvPr/>
        </p:nvPicPr>
        <p:blipFill>
          <a:blip r:embed="rId3"/>
          <a:stretch>
            <a:fillRect/>
          </a:stretch>
        </p:blipFill>
        <p:spPr>
          <a:xfrm>
            <a:off x="298678" y="2123475"/>
            <a:ext cx="4439899" cy="2178523"/>
          </a:xfrm>
          <a:prstGeom prst="rect">
            <a:avLst/>
          </a:prstGeom>
        </p:spPr>
      </p:pic>
      <p:sp>
        <p:nvSpPr>
          <p:cNvPr id="9" name="TextBox 8">
            <a:extLst>
              <a:ext uri="{FF2B5EF4-FFF2-40B4-BE49-F238E27FC236}">
                <a16:creationId xmlns:a16="http://schemas.microsoft.com/office/drawing/2014/main" id="{78819512-F1F2-5BE5-C7DE-68703DC60B2B}"/>
              </a:ext>
            </a:extLst>
          </p:cNvPr>
          <p:cNvSpPr txBox="1"/>
          <p:nvPr/>
        </p:nvSpPr>
        <p:spPr>
          <a:xfrm>
            <a:off x="5078819" y="2316839"/>
            <a:ext cx="6096000" cy="3970318"/>
          </a:xfrm>
          <a:prstGeom prst="rect">
            <a:avLst/>
          </a:prstGeom>
          <a:noFill/>
        </p:spPr>
        <p:txBody>
          <a:bodyPr wrap="square">
            <a:spAutoFit/>
          </a:bodyPr>
          <a:lstStyle/>
          <a:p>
            <a:r>
              <a:rPr lang="es-DO" sz="1800" b="0" i="1" dirty="0">
                <a:solidFill>
                  <a:srgbClr val="202020"/>
                </a:solidFill>
                <a:effectLst/>
                <a:latin typeface="Helvetica" panose="020B0604020202020204" pitchFamily="34" charset="0"/>
              </a:rPr>
              <a:t>“El exceso de capacidad global está alcanzando niveles críticos; según la OCDE, este exceso se situó en 551 millones de toneladas métricas en 2023 y se prevé que aumente a </a:t>
            </a:r>
            <a:r>
              <a:rPr lang="es-DO" sz="1800" b="1" i="1" dirty="0">
                <a:solidFill>
                  <a:srgbClr val="202020"/>
                </a:solidFill>
                <a:effectLst/>
                <a:latin typeface="Helvetica" panose="020B0604020202020204" pitchFamily="34" charset="0"/>
              </a:rPr>
              <a:t>630 millones de toneladas métricas en 2026</a:t>
            </a:r>
            <a:r>
              <a:rPr lang="es-DO" sz="1800" b="0" i="1" dirty="0">
                <a:solidFill>
                  <a:srgbClr val="202020"/>
                </a:solidFill>
                <a:effectLst/>
                <a:latin typeface="Helvetica" panose="020B0604020202020204" pitchFamily="34" charset="0"/>
              </a:rPr>
              <a:t>. Este exceso de capacidad está generando importantes impactos negativos en el sector siderúrgico, como distorsiones comerciales, presión sobre los precios del acero y el desplazamiento de una producción eficiente basada en el mercado.  Durante muchos años, hemos debatido las causas del exceso de capacidad en la industria siderúrgica mundial, en particular, la focalización industrial dirigida por el Estado en la República Popular China y la falta de condiciones orientadas al mercado en la República Popular China y otras economías.”</a:t>
            </a:r>
            <a:endParaRPr lang="es-DO" i="1" dirty="0"/>
          </a:p>
        </p:txBody>
      </p:sp>
    </p:spTree>
    <p:extLst>
      <p:ext uri="{BB962C8B-B14F-4D97-AF65-F5344CB8AC3E}">
        <p14:creationId xmlns:p14="http://schemas.microsoft.com/office/powerpoint/2010/main" val="352427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2F546-9F59-64A5-5557-6224CE623A5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DE67C2D-EDA9-7E98-0632-1BEAB66D429A}"/>
              </a:ext>
            </a:extLst>
          </p:cNvPr>
          <p:cNvSpPr txBox="1"/>
          <p:nvPr/>
        </p:nvSpPr>
        <p:spPr>
          <a:xfrm>
            <a:off x="404037" y="6453963"/>
            <a:ext cx="3136605" cy="369332"/>
          </a:xfrm>
          <a:prstGeom prst="rect">
            <a:avLst/>
          </a:prstGeom>
          <a:noFill/>
        </p:spPr>
        <p:txBody>
          <a:bodyPr wrap="square" rtlCol="0">
            <a:spAutoFit/>
          </a:bodyPr>
          <a:lstStyle/>
          <a:p>
            <a:r>
              <a:rPr lang="en-US" dirty="0"/>
              <a:t>Fuente: </a:t>
            </a:r>
            <a:r>
              <a:rPr lang="en-US" dirty="0" err="1"/>
              <a:t>TradeMap</a:t>
            </a:r>
            <a:endParaRPr lang="es-DO" dirty="0"/>
          </a:p>
        </p:txBody>
      </p:sp>
      <p:graphicFrame>
        <p:nvGraphicFramePr>
          <p:cNvPr id="4" name="Chart 3">
            <a:extLst>
              <a:ext uri="{FF2B5EF4-FFF2-40B4-BE49-F238E27FC236}">
                <a16:creationId xmlns:a16="http://schemas.microsoft.com/office/drawing/2014/main" id="{C42CF5F4-6789-F162-C47D-D1E867A5B033}"/>
              </a:ext>
            </a:extLst>
          </p:cNvPr>
          <p:cNvGraphicFramePr>
            <a:graphicFrameLocks/>
          </p:cNvGraphicFramePr>
          <p:nvPr>
            <p:extLst>
              <p:ext uri="{D42A27DB-BD31-4B8C-83A1-F6EECF244321}">
                <p14:modId xmlns:p14="http://schemas.microsoft.com/office/powerpoint/2010/main" val="1979515150"/>
              </p:ext>
            </p:extLst>
          </p:nvPr>
        </p:nvGraphicFramePr>
        <p:xfrm>
          <a:off x="1153596" y="1456660"/>
          <a:ext cx="9037675" cy="4864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1C454797-D226-89B0-51BF-B6FC58BE3333}"/>
              </a:ext>
            </a:extLst>
          </p:cNvPr>
          <p:cNvSpPr txBox="1"/>
          <p:nvPr/>
        </p:nvSpPr>
        <p:spPr>
          <a:xfrm>
            <a:off x="485481" y="871885"/>
            <a:ext cx="9863542" cy="584775"/>
          </a:xfrm>
          <a:prstGeom prst="rect">
            <a:avLst/>
          </a:prstGeom>
          <a:noFill/>
        </p:spPr>
        <p:txBody>
          <a:bodyPr wrap="square" rtlCol="0">
            <a:spAutoFit/>
          </a:bodyPr>
          <a:lstStyle/>
          <a:p>
            <a:r>
              <a:rPr lang="es-DO" sz="3200" b="1" noProof="0" dirty="0"/>
              <a:t>Turquía:  </a:t>
            </a:r>
            <a:r>
              <a:rPr lang="es-DO" sz="3200" b="1" dirty="0"/>
              <a:t>Exportaciones de Varillas la Mundo</a:t>
            </a:r>
            <a:endParaRPr lang="es-DO" sz="3200" b="1" noProof="0" dirty="0"/>
          </a:p>
        </p:txBody>
      </p:sp>
      <p:cxnSp>
        <p:nvCxnSpPr>
          <p:cNvPr id="5" name="Straight Arrow Connector 4">
            <a:extLst>
              <a:ext uri="{FF2B5EF4-FFF2-40B4-BE49-F238E27FC236}">
                <a16:creationId xmlns:a16="http://schemas.microsoft.com/office/drawing/2014/main" id="{E063F570-28BF-53DE-2804-E669F6B53B4F}"/>
              </a:ext>
            </a:extLst>
          </p:cNvPr>
          <p:cNvCxnSpPr>
            <a:cxnSpLocks/>
          </p:cNvCxnSpPr>
          <p:nvPr/>
        </p:nvCxnSpPr>
        <p:spPr>
          <a:xfrm>
            <a:off x="3618472" y="2578938"/>
            <a:ext cx="6135624" cy="2139696"/>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BC0EDC0-BAB9-7D1C-564C-70CD9CEDA944}"/>
              </a:ext>
            </a:extLst>
          </p:cNvPr>
          <p:cNvSpPr txBox="1"/>
          <p:nvPr/>
        </p:nvSpPr>
        <p:spPr>
          <a:xfrm>
            <a:off x="428847" y="158957"/>
            <a:ext cx="5667153" cy="646331"/>
          </a:xfrm>
          <a:prstGeom prst="rect">
            <a:avLst/>
          </a:prstGeom>
          <a:noFill/>
        </p:spPr>
        <p:txBody>
          <a:bodyPr wrap="square" rtlCol="0">
            <a:spAutoFit/>
          </a:bodyPr>
          <a:lstStyle/>
          <a:p>
            <a:r>
              <a:rPr lang="es-DO" dirty="0"/>
              <a:t>Las exportaciones de varillas turcas, representan el 50% de sus exportaciones de aceros largos…</a:t>
            </a:r>
            <a:endParaRPr lang="es-DO" noProof="0" dirty="0"/>
          </a:p>
        </p:txBody>
      </p:sp>
    </p:spTree>
    <p:extLst>
      <p:ext uri="{BB962C8B-B14F-4D97-AF65-F5344CB8AC3E}">
        <p14:creationId xmlns:p14="http://schemas.microsoft.com/office/powerpoint/2010/main" val="186398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520DF4-A4CD-6E0B-45ED-44CE836CC564}"/>
              </a:ext>
            </a:extLst>
          </p:cNvPr>
          <p:cNvGraphicFramePr>
            <a:graphicFrameLocks noGrp="1"/>
          </p:cNvGraphicFramePr>
          <p:nvPr>
            <p:extLst>
              <p:ext uri="{D42A27DB-BD31-4B8C-83A1-F6EECF244321}">
                <p14:modId xmlns:p14="http://schemas.microsoft.com/office/powerpoint/2010/main" val="40388954"/>
              </p:ext>
            </p:extLst>
          </p:nvPr>
        </p:nvGraphicFramePr>
        <p:xfrm>
          <a:off x="1088136" y="1038779"/>
          <a:ext cx="9427464" cy="4769012"/>
        </p:xfrm>
        <a:graphic>
          <a:graphicData uri="http://schemas.openxmlformats.org/drawingml/2006/table">
            <a:tbl>
              <a:tblPr firstRow="1" firstCol="1" bandRow="1"/>
              <a:tblGrid>
                <a:gridCol w="3449186">
                  <a:extLst>
                    <a:ext uri="{9D8B030D-6E8A-4147-A177-3AD203B41FA5}">
                      <a16:colId xmlns:a16="http://schemas.microsoft.com/office/drawing/2014/main" val="2569893653"/>
                    </a:ext>
                  </a:extLst>
                </a:gridCol>
                <a:gridCol w="2358738">
                  <a:extLst>
                    <a:ext uri="{9D8B030D-6E8A-4147-A177-3AD203B41FA5}">
                      <a16:colId xmlns:a16="http://schemas.microsoft.com/office/drawing/2014/main" val="1909059491"/>
                    </a:ext>
                  </a:extLst>
                </a:gridCol>
                <a:gridCol w="2948423">
                  <a:extLst>
                    <a:ext uri="{9D8B030D-6E8A-4147-A177-3AD203B41FA5}">
                      <a16:colId xmlns:a16="http://schemas.microsoft.com/office/drawing/2014/main" val="2377965659"/>
                    </a:ext>
                  </a:extLst>
                </a:gridCol>
                <a:gridCol w="671117">
                  <a:extLst>
                    <a:ext uri="{9D8B030D-6E8A-4147-A177-3AD203B41FA5}">
                      <a16:colId xmlns:a16="http://schemas.microsoft.com/office/drawing/2014/main" val="954724055"/>
                    </a:ext>
                  </a:extLst>
                </a:gridCol>
              </a:tblGrid>
              <a:tr h="419954">
                <a:tc rowSpan="2" gridSpan="3">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Cantidad Intervenciones de Protección a la Industria del Acero (HS 72) </a:t>
                      </a:r>
                      <a:endParaRPr lang="es-DO"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Excluyendo las intervenciones de "Contratación Pública”</a:t>
                      </a:r>
                      <a:endParaRPr lang="es-DO" sz="1800" kern="100">
                        <a:effectLst/>
                        <a:latin typeface="Aptos" panose="020B0004020202020204" pitchFamily="34" charset="0"/>
                        <a:ea typeface="Aptos" panose="020B0004020202020204" pitchFamily="34" charset="0"/>
                        <a:cs typeface="Arial" panose="020B0604020202020204" pitchFamily="34" charset="0"/>
                      </a:endParaRPr>
                    </a:p>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Análisis Comparativo por periodo  </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hMerge="1">
                  <a:txBody>
                    <a:bodyPr/>
                    <a:lstStyle/>
                    <a:p>
                      <a:endParaRPr lang="es-DO"/>
                    </a:p>
                  </a:txBody>
                  <a:tcPr/>
                </a:tc>
                <a:tc rowSpan="2" hMerge="1">
                  <a:txBody>
                    <a:bodyPr/>
                    <a:lstStyle/>
                    <a:p>
                      <a:endParaRPr lang="es-DO"/>
                    </a:p>
                  </a:txBody>
                  <a:tcPr/>
                </a:tc>
                <a:tc>
                  <a:txBody>
                    <a:bodyPr/>
                    <a:lstStyle/>
                    <a:p>
                      <a:pPr marL="0" marR="0">
                        <a:lnSpc>
                          <a:spcPct val="115000"/>
                        </a:lnSpc>
                        <a:spcAft>
                          <a:spcPts val="1000"/>
                        </a:spcAft>
                        <a:buNone/>
                      </a:pPr>
                      <a:r>
                        <a:rPr lang="es-DO" sz="1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75783113"/>
                  </a:ext>
                </a:extLst>
              </a:tr>
              <a:tr h="670075">
                <a:tc gridSpan="3" vMerge="1">
                  <a:txBody>
                    <a:bodyPr/>
                    <a:lstStyle/>
                    <a:p>
                      <a:endParaRPr lang="es-DO"/>
                    </a:p>
                  </a:txBody>
                  <a:tcPr/>
                </a:tc>
                <a:tc hMerge="1" vMerge="1">
                  <a:txBody>
                    <a:bodyPr/>
                    <a:lstStyle/>
                    <a:p>
                      <a:endParaRPr lang="es-DO"/>
                    </a:p>
                  </a:txBody>
                  <a:tcPr/>
                </a:tc>
                <a:tc hMerge="1" vMerge="1">
                  <a:txBody>
                    <a:bodyPr/>
                    <a:lstStyle/>
                    <a:p>
                      <a:endParaRPr lang="es-DO"/>
                    </a:p>
                  </a:txBody>
                  <a:tcPr/>
                </a:tc>
                <a:tc>
                  <a:txBody>
                    <a:bodyPr/>
                    <a:lstStyle/>
                    <a:p>
                      <a:pPr>
                        <a:lnSpc>
                          <a:spcPct val="107000"/>
                        </a:lnSpc>
                        <a:buNone/>
                      </a:pPr>
                      <a:endParaRPr lang="es-DO" sz="1800" kern="100">
                        <a:effectLst/>
                        <a:latin typeface="Aptos" panose="020B00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29795032"/>
                  </a:ext>
                </a:extLst>
              </a:tr>
              <a:tr h="245745">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Categoría</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(2009 - 2017)</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(2018 - 2025)</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67349559"/>
                  </a:ext>
                </a:extLst>
              </a:tr>
              <a:tr h="506638">
                <a:tc>
                  <a:txBody>
                    <a:bodyPr/>
                    <a:lstStyle/>
                    <a:p>
                      <a:pPr marL="0" marR="0">
                        <a:lnSpc>
                          <a:spcPct val="115000"/>
                        </a:lnSpc>
                        <a:spcAft>
                          <a:spcPts val="1000"/>
                        </a:spcAft>
                        <a:buNone/>
                      </a:pPr>
                      <a:r>
                        <a:rPr lang="es-DO" sz="1800" b="1"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Total de acciones de protección </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1,078</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1,691</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23314663"/>
                  </a:ext>
                </a:extLst>
              </a:tr>
              <a:tr h="497886">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507</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916</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93136359"/>
                  </a:ext>
                </a:extLst>
              </a:tr>
              <a:tr h="753393">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 e incluyen varillas (HS 721420)</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013736203"/>
                  </a:ext>
                </a:extLst>
              </a:tr>
              <a:tr h="753393">
                <a:tc>
                  <a:txBody>
                    <a:bodyPr/>
                    <a:lstStyle/>
                    <a:p>
                      <a:pPr marL="0" marR="0">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Intervenciones de protección dirigidas a Turquía e incluyen varillas (HS 721420) que siguen vigentes</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194</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lnSpc>
                          <a:spcPct val="115000"/>
                        </a:lnSpc>
                        <a:spcAft>
                          <a:spcPts val="1000"/>
                        </a:spcAft>
                        <a:buNone/>
                      </a:pPr>
                      <a:r>
                        <a:rPr lang="es-DO" sz="1800" kern="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143</a:t>
                      </a:r>
                      <a:endParaRPr lang="es-DO" sz="1800" kern="100">
                        <a:effectLst/>
                        <a:latin typeface="Aptos" panose="020B0004020202020204" pitchFamily="34" charset="0"/>
                        <a:ea typeface="Aptos" panose="020B000402020202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nSpc>
                          <a:spcPct val="107000"/>
                        </a:lnSpc>
                        <a:buNone/>
                      </a:pPr>
                      <a:endParaRPr lang="es-DO" sz="1800" kern="100" dirty="0">
                        <a:effectLst/>
                        <a:latin typeface="Aptos" panose="020B00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847578877"/>
                  </a:ext>
                </a:extLst>
              </a:tr>
            </a:tbl>
          </a:graphicData>
        </a:graphic>
      </p:graphicFrame>
      <p:sp>
        <p:nvSpPr>
          <p:cNvPr id="5" name="TextBox 4">
            <a:extLst>
              <a:ext uri="{FF2B5EF4-FFF2-40B4-BE49-F238E27FC236}">
                <a16:creationId xmlns:a16="http://schemas.microsoft.com/office/drawing/2014/main" id="{4677E2FA-7D8F-B750-5355-4CFA7EE0F986}"/>
              </a:ext>
            </a:extLst>
          </p:cNvPr>
          <p:cNvSpPr txBox="1"/>
          <p:nvPr/>
        </p:nvSpPr>
        <p:spPr>
          <a:xfrm>
            <a:off x="1088136" y="5993255"/>
            <a:ext cx="6094476" cy="394467"/>
          </a:xfrm>
          <a:prstGeom prst="rect">
            <a:avLst/>
          </a:prstGeom>
          <a:noFill/>
        </p:spPr>
        <p:txBody>
          <a:bodyPr wrap="square">
            <a:spAutoFit/>
          </a:bodyPr>
          <a:lstStyle/>
          <a:p>
            <a:pPr marL="0" marR="0">
              <a:lnSpc>
                <a:spcPct val="115000"/>
              </a:lnSpc>
              <a:spcAft>
                <a:spcPts val="1000"/>
              </a:spcAft>
              <a:buNone/>
            </a:pPr>
            <a:r>
              <a:rPr lang="es-DO" sz="1800" dirty="0">
                <a:effectLst/>
                <a:latin typeface="Calibri" panose="020F0502020204030204" pitchFamily="34" charset="0"/>
                <a:ea typeface="Aptos" panose="020B0004020202020204" pitchFamily="34" charset="0"/>
                <a:cs typeface="Arial" panose="020B0604020202020204" pitchFamily="34" charset="0"/>
              </a:rPr>
              <a:t>Fuente: Elaborado por RPN con datos de GTA</a:t>
            </a:r>
            <a:endParaRPr lang="es-DO" sz="28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C7AAE7E-B85B-E605-9443-F2771B10F72A}"/>
              </a:ext>
            </a:extLst>
          </p:cNvPr>
          <p:cNvSpPr/>
          <p:nvPr/>
        </p:nvSpPr>
        <p:spPr>
          <a:xfrm>
            <a:off x="7891272" y="4974336"/>
            <a:ext cx="1033272" cy="512064"/>
          </a:xfrm>
          <a:prstGeom prst="round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Tree>
    <p:extLst>
      <p:ext uri="{BB962C8B-B14F-4D97-AF65-F5344CB8AC3E}">
        <p14:creationId xmlns:p14="http://schemas.microsoft.com/office/powerpoint/2010/main" val="224780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CAD7017-EFF8-6D95-908E-5F4AFA586B28}"/>
              </a:ext>
            </a:extLst>
          </p:cNvPr>
          <p:cNvGraphicFramePr>
            <a:graphicFrameLocks/>
          </p:cNvGraphicFramePr>
          <p:nvPr>
            <p:extLst>
              <p:ext uri="{D42A27DB-BD31-4B8C-83A1-F6EECF244321}">
                <p14:modId xmlns:p14="http://schemas.microsoft.com/office/powerpoint/2010/main" val="920101706"/>
              </p:ext>
            </p:extLst>
          </p:nvPr>
        </p:nvGraphicFramePr>
        <p:xfrm>
          <a:off x="1350335" y="914400"/>
          <a:ext cx="8941981" cy="520995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4CE94FE-DC2D-8020-FAD8-953CFDB866A5}"/>
              </a:ext>
            </a:extLst>
          </p:cNvPr>
          <p:cNvSpPr txBox="1"/>
          <p:nvPr/>
        </p:nvSpPr>
        <p:spPr>
          <a:xfrm>
            <a:off x="740662" y="258834"/>
            <a:ext cx="10927081" cy="523220"/>
          </a:xfrm>
          <a:prstGeom prst="rect">
            <a:avLst/>
          </a:prstGeom>
          <a:noFill/>
        </p:spPr>
        <p:txBody>
          <a:bodyPr wrap="square" rtlCol="0">
            <a:spAutoFit/>
          </a:bodyPr>
          <a:lstStyle/>
          <a:p>
            <a:r>
              <a:rPr lang="es-DO" sz="2800" b="1" noProof="0" dirty="0"/>
              <a:t>Turquía:  </a:t>
            </a:r>
            <a:r>
              <a:rPr lang="es-DO" sz="2800" b="1" dirty="0"/>
              <a:t>Exportaciones de Varillas al Caribe y Centroamérica</a:t>
            </a:r>
            <a:endParaRPr lang="es-DO" sz="2800" b="1" noProof="0" dirty="0"/>
          </a:p>
        </p:txBody>
      </p:sp>
      <p:cxnSp>
        <p:nvCxnSpPr>
          <p:cNvPr id="4" name="Straight Arrow Connector 3">
            <a:extLst>
              <a:ext uri="{FF2B5EF4-FFF2-40B4-BE49-F238E27FC236}">
                <a16:creationId xmlns:a16="http://schemas.microsoft.com/office/drawing/2014/main" id="{4AC2FEC8-2F8B-4BF2-2A35-01E485EC4D4E}"/>
              </a:ext>
            </a:extLst>
          </p:cNvPr>
          <p:cNvCxnSpPr>
            <a:cxnSpLocks/>
          </p:cNvCxnSpPr>
          <p:nvPr/>
        </p:nvCxnSpPr>
        <p:spPr>
          <a:xfrm>
            <a:off x="2497801" y="2795725"/>
            <a:ext cx="7962935" cy="0"/>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86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06D67-0F2D-978B-65B8-755F70BC6FEA}"/>
              </a:ext>
            </a:extLst>
          </p:cNvPr>
          <p:cNvSpPr txBox="1">
            <a:spLocks/>
          </p:cNvSpPr>
          <p:nvPr/>
        </p:nvSpPr>
        <p:spPr>
          <a:xfrm>
            <a:off x="1034744" y="156694"/>
            <a:ext cx="9087719" cy="1047673"/>
          </a:xfrm>
          <a:prstGeom prst="rect">
            <a:avLst/>
          </a:prstGeom>
          <a:noFill/>
        </p:spPr>
        <p:txBody>
          <a:bodyPr vert="horz">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358"/>
            <a:r>
              <a:rPr lang="es-DO" sz="2800" b="1" dirty="0">
                <a:solidFill>
                  <a:srgbClr val="E97132"/>
                </a:solidFill>
                <a:latin typeface="Montserrat" panose="00000500000000000000" pitchFamily="2" charset="0"/>
              </a:rPr>
              <a:t>Importaciones Varillas Turcas </a:t>
            </a:r>
          </a:p>
          <a:p>
            <a:pPr defTabSz="914358"/>
            <a:r>
              <a:rPr lang="es-DO" sz="2400" b="1" dirty="0">
                <a:solidFill>
                  <a:srgbClr val="0074C8"/>
                </a:solidFill>
                <a:latin typeface="Montserrat"/>
              </a:rPr>
              <a:t>2023-2025 Jul.</a:t>
            </a:r>
            <a:r>
              <a:rPr lang="es-DO" sz="2800" b="1" dirty="0">
                <a:solidFill>
                  <a:srgbClr val="E97132"/>
                </a:solidFill>
                <a:latin typeface="Montserrat" panose="00000500000000000000" pitchFamily="2" charset="0"/>
              </a:rPr>
              <a:t> </a:t>
            </a:r>
            <a:br>
              <a:rPr lang="es-DO" sz="2200" b="1" dirty="0">
                <a:solidFill>
                  <a:srgbClr val="0074C8"/>
                </a:solidFill>
                <a:latin typeface="Montserrat" panose="00000500000000000000" pitchFamily="2" charset="0"/>
              </a:rPr>
            </a:br>
            <a:endParaRPr lang="es-DO" sz="2200" b="1" dirty="0">
              <a:solidFill>
                <a:srgbClr val="0074C8"/>
              </a:solidFill>
              <a:latin typeface="Montserrat" panose="00000500000000000000" pitchFamily="2" charset="0"/>
            </a:endParaRPr>
          </a:p>
        </p:txBody>
      </p:sp>
      <p:sp>
        <p:nvSpPr>
          <p:cNvPr id="3" name="TextBox 2">
            <a:extLst>
              <a:ext uri="{FF2B5EF4-FFF2-40B4-BE49-F238E27FC236}">
                <a16:creationId xmlns:a16="http://schemas.microsoft.com/office/drawing/2014/main" id="{F75978AC-0BBA-66E3-5483-62B0B6B80331}"/>
              </a:ext>
            </a:extLst>
          </p:cNvPr>
          <p:cNvSpPr txBox="1"/>
          <p:nvPr/>
        </p:nvSpPr>
        <p:spPr>
          <a:xfrm>
            <a:off x="1075612" y="4941851"/>
            <a:ext cx="10702453" cy="1323433"/>
          </a:xfrm>
          <a:prstGeom prst="rect">
            <a:avLst/>
          </a:prstGeom>
          <a:noFill/>
        </p:spPr>
        <p:txBody>
          <a:bodyPr wrap="square" lIns="91434" tIns="45717" rIns="91434" bIns="45717" anchor="t">
            <a:spAutoFit/>
          </a:bodyPr>
          <a:lstStyle/>
          <a:p>
            <a:pPr marL="285737" indent="-285737" defTabSz="914358">
              <a:buFont typeface="Montserrat" panose="00000500000000000000" pitchFamily="2" charset="0"/>
              <a:buChar char="−"/>
            </a:pPr>
            <a:r>
              <a:rPr lang="es-ES" sz="1600" b="1" dirty="0">
                <a:solidFill>
                  <a:prstClr val="black">
                    <a:lumMod val="65000"/>
                    <a:lumOff val="35000"/>
                  </a:prstClr>
                </a:solidFill>
                <a:latin typeface="Montserrat"/>
              </a:rPr>
              <a:t>FITRAM: </a:t>
            </a:r>
            <a:r>
              <a:rPr lang="es-ES" sz="1600" b="1" dirty="0">
                <a:solidFill>
                  <a:schemeClr val="bg1">
                    <a:lumMod val="50000"/>
                  </a:schemeClr>
                </a:solidFill>
                <a:latin typeface="Montserrat"/>
              </a:rPr>
              <a:t>único importador de varillas turcas </a:t>
            </a:r>
            <a:r>
              <a:rPr lang="es-ES" sz="1600" dirty="0">
                <a:solidFill>
                  <a:schemeClr val="bg1">
                    <a:lumMod val="50000"/>
                  </a:schemeClr>
                </a:solidFill>
                <a:latin typeface="Montserrat"/>
              </a:rPr>
              <a:t>a territorio nacional con mas de 30 mil toneladas importadas desde el 2023 a julio 2025. </a:t>
            </a:r>
            <a:r>
              <a:rPr lang="es-ES" sz="1600" b="1" dirty="0">
                <a:solidFill>
                  <a:schemeClr val="bg1">
                    <a:lumMod val="50000"/>
                  </a:schemeClr>
                </a:solidFill>
                <a:latin typeface="Montserrat"/>
              </a:rPr>
              <a:t>Los precios FOB rondan en promedio US$638 </a:t>
            </a:r>
            <a:r>
              <a:rPr lang="es-ES" sz="1600" dirty="0">
                <a:solidFill>
                  <a:schemeClr val="bg1">
                    <a:lumMod val="50000"/>
                  </a:schemeClr>
                </a:solidFill>
                <a:latin typeface="Montserrat"/>
              </a:rPr>
              <a:t>excluyendo enero el cual son varillas de origen</a:t>
            </a:r>
            <a:endParaRPr lang="es-ES" sz="1600" dirty="0">
              <a:solidFill>
                <a:schemeClr val="bg1">
                  <a:lumMod val="50000"/>
                </a:schemeClr>
              </a:solidFill>
              <a:latin typeface="Montserrat" panose="00000500000000000000" pitchFamily="2" charset="0"/>
            </a:endParaRPr>
          </a:p>
          <a:p>
            <a:pPr marL="285737" indent="-285737" defTabSz="914358">
              <a:buFont typeface="Montserrat" panose="00000500000000000000" pitchFamily="2" charset="0"/>
              <a:buChar char="−"/>
            </a:pPr>
            <a:endParaRPr lang="es-ES" sz="1600" dirty="0">
              <a:solidFill>
                <a:prstClr val="black">
                  <a:lumMod val="65000"/>
                  <a:lumOff val="35000"/>
                </a:prstClr>
              </a:solidFill>
              <a:latin typeface="Montserrat" panose="00000500000000000000" pitchFamily="2" charset="0"/>
            </a:endParaRPr>
          </a:p>
          <a:p>
            <a:pPr defTabSz="914358"/>
            <a:endParaRPr lang="es-DO" sz="1600" dirty="0">
              <a:solidFill>
                <a:prstClr val="black">
                  <a:lumMod val="65000"/>
                  <a:lumOff val="35000"/>
                </a:prstClr>
              </a:solidFill>
              <a:latin typeface="Aptos" panose="02110004020202020204"/>
            </a:endParaRPr>
          </a:p>
        </p:txBody>
      </p:sp>
      <p:graphicFrame>
        <p:nvGraphicFramePr>
          <p:cNvPr id="4" name="Table 3">
            <a:extLst>
              <a:ext uri="{FF2B5EF4-FFF2-40B4-BE49-F238E27FC236}">
                <a16:creationId xmlns:a16="http://schemas.microsoft.com/office/drawing/2014/main" id="{198E731B-865F-4874-C0CD-8B6248B0101A}"/>
              </a:ext>
            </a:extLst>
          </p:cNvPr>
          <p:cNvGraphicFramePr>
            <a:graphicFrameLocks noGrp="1"/>
          </p:cNvGraphicFramePr>
          <p:nvPr/>
        </p:nvGraphicFramePr>
        <p:xfrm>
          <a:off x="2622550" y="1497674"/>
          <a:ext cx="6946900" cy="3150870"/>
        </p:xfrm>
        <a:graphic>
          <a:graphicData uri="http://schemas.openxmlformats.org/drawingml/2006/table">
            <a:tbl>
              <a:tblPr/>
              <a:tblGrid>
                <a:gridCol w="1651000">
                  <a:extLst>
                    <a:ext uri="{9D8B030D-6E8A-4147-A177-3AD203B41FA5}">
                      <a16:colId xmlns:a16="http://schemas.microsoft.com/office/drawing/2014/main" val="1942675132"/>
                    </a:ext>
                  </a:extLst>
                </a:gridCol>
                <a:gridCol w="850900">
                  <a:extLst>
                    <a:ext uri="{9D8B030D-6E8A-4147-A177-3AD203B41FA5}">
                      <a16:colId xmlns:a16="http://schemas.microsoft.com/office/drawing/2014/main" val="2887993225"/>
                    </a:ext>
                  </a:extLst>
                </a:gridCol>
                <a:gridCol w="571500">
                  <a:extLst>
                    <a:ext uri="{9D8B030D-6E8A-4147-A177-3AD203B41FA5}">
                      <a16:colId xmlns:a16="http://schemas.microsoft.com/office/drawing/2014/main" val="2189076908"/>
                    </a:ext>
                  </a:extLst>
                </a:gridCol>
                <a:gridCol w="762000">
                  <a:extLst>
                    <a:ext uri="{9D8B030D-6E8A-4147-A177-3AD203B41FA5}">
                      <a16:colId xmlns:a16="http://schemas.microsoft.com/office/drawing/2014/main" val="3048843211"/>
                    </a:ext>
                  </a:extLst>
                </a:gridCol>
                <a:gridCol w="622300">
                  <a:extLst>
                    <a:ext uri="{9D8B030D-6E8A-4147-A177-3AD203B41FA5}">
                      <a16:colId xmlns:a16="http://schemas.microsoft.com/office/drawing/2014/main" val="3559484473"/>
                    </a:ext>
                  </a:extLst>
                </a:gridCol>
                <a:gridCol w="762000">
                  <a:extLst>
                    <a:ext uri="{9D8B030D-6E8A-4147-A177-3AD203B41FA5}">
                      <a16:colId xmlns:a16="http://schemas.microsoft.com/office/drawing/2014/main" val="2980337942"/>
                    </a:ext>
                  </a:extLst>
                </a:gridCol>
                <a:gridCol w="863600">
                  <a:extLst>
                    <a:ext uri="{9D8B030D-6E8A-4147-A177-3AD203B41FA5}">
                      <a16:colId xmlns:a16="http://schemas.microsoft.com/office/drawing/2014/main" val="2195242282"/>
                    </a:ext>
                  </a:extLst>
                </a:gridCol>
                <a:gridCol w="863600">
                  <a:extLst>
                    <a:ext uri="{9D8B030D-6E8A-4147-A177-3AD203B41FA5}">
                      <a16:colId xmlns:a16="http://schemas.microsoft.com/office/drawing/2014/main" val="2038609852"/>
                    </a:ext>
                  </a:extLst>
                </a:gridCol>
              </a:tblGrid>
              <a:tr h="194310">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a:txBody>
                    <a:bodyPr/>
                    <a:lstStyle/>
                    <a:p>
                      <a:pPr algn="l" fontAlgn="b">
                        <a:buNone/>
                      </a:pPr>
                      <a:endParaRPr lang="en-US" sz="1200" b="0" i="0" u="none" strike="noStrike">
                        <a:solidFill>
                          <a:srgbClr val="6E6E70"/>
                        </a:solidFill>
                        <a:effectLst/>
                        <a:latin typeface="Verdana" panose="020B0604030504040204" pitchFamily="34" charset="0"/>
                      </a:endParaRPr>
                    </a:p>
                  </a:txBody>
                  <a:tcPr marL="0" marR="0" marT="0" marB="0" anchor="b">
                    <a:lnL>
                      <a:noFill/>
                    </a:lnL>
                    <a:lnR>
                      <a:noFill/>
                    </a:lnR>
                    <a:lnT>
                      <a:noFill/>
                    </a:lnT>
                    <a:lnB>
                      <a:noFill/>
                    </a:lnB>
                    <a:noFill/>
                  </a:tcPr>
                </a:tc>
                <a:tc gridSpan="4">
                  <a:txBody>
                    <a:bodyPr/>
                    <a:lstStyle/>
                    <a:p>
                      <a:pPr algn="ctr" fontAlgn="b">
                        <a:buNone/>
                      </a:pPr>
                      <a:r>
                        <a:rPr lang="en-US" sz="1200" b="1" i="0" u="none" strike="noStrike">
                          <a:solidFill>
                            <a:srgbClr val="6E6E70"/>
                          </a:solidFill>
                          <a:effectLst/>
                          <a:latin typeface="Verdana" panose="020B0604030504040204" pitchFamily="34" charset="0"/>
                        </a:rPr>
                        <a:t>Precios Importaciones (t)</a:t>
                      </a:r>
                    </a:p>
                  </a:txBody>
                  <a:tcPr marL="0" marR="0" marT="0" marB="0" anchor="b">
                    <a:lnL>
                      <a:noFill/>
                    </a:lnL>
                    <a:lnR>
                      <a:noFill/>
                    </a:lnR>
                    <a:lnT>
                      <a:noFill/>
                    </a:lnT>
                    <a:lnB w="6350" cap="flat" cmpd="sng" algn="ctr">
                      <a:solidFill>
                        <a:srgbClr val="FFFFFF"/>
                      </a:solidFill>
                      <a:prstDash val="solid"/>
                      <a:round/>
                      <a:headEnd type="none" w="med" len="med"/>
                      <a:tailEnd type="none" w="med" len="med"/>
                    </a:lnB>
                    <a:solidFill>
                      <a:srgbClr val="C8C8CA"/>
                    </a:solidFill>
                  </a:tcPr>
                </a:tc>
                <a:tc hMerge="1">
                  <a:txBody>
                    <a:bodyPr/>
                    <a:lstStyle/>
                    <a:p>
                      <a:endParaRPr lang="es-419"/>
                    </a:p>
                  </a:txBody>
                  <a:tcPr/>
                </a:tc>
                <a:tc hMerge="1">
                  <a:txBody>
                    <a:bodyPr/>
                    <a:lstStyle/>
                    <a:p>
                      <a:endParaRPr lang="es-419"/>
                    </a:p>
                  </a:txBody>
                  <a:tcPr/>
                </a:tc>
                <a:tc hMerge="1">
                  <a:txBody>
                    <a:bodyPr/>
                    <a:lstStyle/>
                    <a:p>
                      <a:endParaRPr lang="es-419"/>
                    </a:p>
                  </a:txBody>
                  <a:tcPr/>
                </a:tc>
                <a:extLst>
                  <a:ext uri="{0D108BD9-81ED-4DB2-BD59-A6C34878D82A}">
                    <a16:rowId xmlns:a16="http://schemas.microsoft.com/office/drawing/2014/main" val="3469483514"/>
                  </a:ext>
                </a:extLst>
              </a:tr>
              <a:tr h="567690">
                <a:tc>
                  <a:txBody>
                    <a:bodyPr/>
                    <a:lstStyle/>
                    <a:p>
                      <a:pPr algn="ctr" fontAlgn="b">
                        <a:buNone/>
                      </a:pPr>
                      <a:r>
                        <a:rPr lang="en-US" sz="1200" b="1" i="0" u="none" strike="noStrike">
                          <a:solidFill>
                            <a:srgbClr val="F2F2F2"/>
                          </a:solidFill>
                          <a:effectLst/>
                          <a:latin typeface="Verdana" panose="020B0604030504040204" pitchFamily="34" charset="0"/>
                        </a:rPr>
                        <a:t>Importador</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Origen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Fecha Liq.</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F2F2F2"/>
                          </a:solidFill>
                          <a:effectLst/>
                          <a:latin typeface="Verdana" panose="020B0604030504040204" pitchFamily="34" charset="0"/>
                        </a:rPr>
                        <a:t>Vol (ton)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007DC5"/>
                    </a:solidFill>
                  </a:tcPr>
                </a:tc>
                <a:tc>
                  <a:txBody>
                    <a:bodyPr/>
                    <a:lstStyle/>
                    <a:p>
                      <a:pPr algn="ctr" fontAlgn="b">
                        <a:buNone/>
                      </a:pPr>
                      <a:r>
                        <a:rPr lang="en-US" sz="1200" b="1" i="0" u="none" strike="noStrike">
                          <a:solidFill>
                            <a:srgbClr val="6E6E70"/>
                          </a:solidFill>
                          <a:effectLst/>
                          <a:latin typeface="Verdana" panose="020B0604030504040204" pitchFamily="34" charset="0"/>
                        </a:rPr>
                        <a:t>FOB</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(US$)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(US$)</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(RD$)</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C8C8CA"/>
                    </a:solidFill>
                  </a:tcPr>
                </a:tc>
                <a:tc>
                  <a:txBody>
                    <a:bodyPr/>
                    <a:lstStyle/>
                    <a:p>
                      <a:pPr algn="ctr" fontAlgn="b">
                        <a:buNone/>
                      </a:pPr>
                      <a:r>
                        <a:rPr lang="en-US" sz="1200" b="1" i="0" u="none" strike="noStrike">
                          <a:solidFill>
                            <a:srgbClr val="6E6E70"/>
                          </a:solidFill>
                          <a:effectLst/>
                          <a:latin typeface="Verdana" panose="020B0604030504040204" pitchFamily="34" charset="0"/>
                        </a:rPr>
                        <a:t>DDP + ITBIS </a:t>
                      </a:r>
                      <a:br>
                        <a:rPr lang="en-US" sz="1200" b="1" i="0" u="none" strike="noStrike">
                          <a:solidFill>
                            <a:srgbClr val="6E6E70"/>
                          </a:solidFill>
                          <a:effectLst/>
                          <a:latin typeface="Verdana" panose="020B0604030504040204" pitchFamily="34" charset="0"/>
                        </a:rPr>
                      </a:br>
                      <a:r>
                        <a:rPr lang="en-US" sz="1200" b="1" i="0" u="none" strike="noStrike">
                          <a:solidFill>
                            <a:srgbClr val="6E6E70"/>
                          </a:solidFill>
                          <a:effectLst/>
                          <a:latin typeface="Verdana" panose="020B0604030504040204" pitchFamily="34" charset="0"/>
                        </a:rPr>
                        <a:t>(RD$)</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C8C8CA"/>
                    </a:solidFill>
                  </a:tcPr>
                </a:tc>
                <a:extLst>
                  <a:ext uri="{0D108BD9-81ED-4DB2-BD59-A6C34878D82A}">
                    <a16:rowId xmlns:a16="http://schemas.microsoft.com/office/drawing/2014/main" val="992625351"/>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FEB-23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2,322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$1,199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2,077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116,256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137,182 </a:t>
                      </a:r>
                    </a:p>
                  </a:txBody>
                  <a:tcPr marL="0" marR="0" marT="0" marB="0" anchor="b">
                    <a:lnL>
                      <a:noFill/>
                    </a:lnL>
                    <a:lnR>
                      <a:noFill/>
                    </a:lnR>
                    <a:lnT>
                      <a:noFill/>
                    </a:lnT>
                    <a:lnB>
                      <a:noFill/>
                    </a:lnB>
                    <a:noFill/>
                  </a:tcPr>
                </a:tc>
                <a:extLst>
                  <a:ext uri="{0D108BD9-81ED-4DB2-BD59-A6C34878D82A}">
                    <a16:rowId xmlns:a16="http://schemas.microsoft.com/office/drawing/2014/main" val="3391731599"/>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2,877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$1,085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1,859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102,896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121,417 </a:t>
                      </a:r>
                    </a:p>
                  </a:txBody>
                  <a:tcPr marL="0" marR="0" marT="0" marB="0" anchor="b">
                    <a:lnL>
                      <a:noFill/>
                    </a:lnL>
                    <a:lnR>
                      <a:noFill/>
                    </a:lnR>
                    <a:lnT>
                      <a:noFill/>
                    </a:lnT>
                    <a:lnB>
                      <a:noFill/>
                    </a:lnB>
                    <a:noFill/>
                  </a:tcPr>
                </a:tc>
                <a:extLst>
                  <a:ext uri="{0D108BD9-81ED-4DB2-BD59-A6C34878D82A}">
                    <a16:rowId xmlns:a16="http://schemas.microsoft.com/office/drawing/2014/main" val="641072963"/>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AGO-23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7,501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983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54,628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64,461 </a:t>
                      </a:r>
                    </a:p>
                  </a:txBody>
                  <a:tcPr marL="0" marR="0" marT="0" marB="0" anchor="b">
                    <a:lnL>
                      <a:noFill/>
                    </a:lnL>
                    <a:lnR>
                      <a:noFill/>
                    </a:lnR>
                    <a:lnT>
                      <a:noFill/>
                    </a:lnT>
                    <a:lnB>
                      <a:noFill/>
                    </a:lnB>
                    <a:noFill/>
                  </a:tcPr>
                </a:tc>
                <a:extLst>
                  <a:ext uri="{0D108BD9-81ED-4DB2-BD59-A6C34878D82A}">
                    <a16:rowId xmlns:a16="http://schemas.microsoft.com/office/drawing/2014/main" val="157018129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NOV-23</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4,911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1,254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71,383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84,232 </a:t>
                      </a:r>
                    </a:p>
                  </a:txBody>
                  <a:tcPr marL="0" marR="0" marT="0" marB="0" anchor="b">
                    <a:lnL>
                      <a:noFill/>
                    </a:lnL>
                    <a:lnR>
                      <a:noFill/>
                    </a:lnR>
                    <a:lnT>
                      <a:noFill/>
                    </a:lnT>
                    <a:lnB>
                      <a:noFill/>
                    </a:lnB>
                    <a:noFill/>
                  </a:tcPr>
                </a:tc>
                <a:extLst>
                  <a:ext uri="{0D108BD9-81ED-4DB2-BD59-A6C34878D82A}">
                    <a16:rowId xmlns:a16="http://schemas.microsoft.com/office/drawing/2014/main" val="98692983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2,529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634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65,792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77,635 </a:t>
                      </a:r>
                    </a:p>
                  </a:txBody>
                  <a:tcPr marL="0" marR="0" marT="0" marB="0" anchor="b">
                    <a:lnL>
                      <a:noFill/>
                    </a:lnL>
                    <a:lnR>
                      <a:noFill/>
                    </a:lnR>
                    <a:lnT>
                      <a:noFill/>
                    </a:lnT>
                    <a:lnB>
                      <a:noFill/>
                    </a:lnB>
                    <a:noFill/>
                  </a:tcPr>
                </a:tc>
                <a:extLst>
                  <a:ext uri="{0D108BD9-81ED-4DB2-BD59-A6C34878D82A}">
                    <a16:rowId xmlns:a16="http://schemas.microsoft.com/office/drawing/2014/main" val="1044137640"/>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JUN-24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511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631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726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43,222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51,002 </a:t>
                      </a:r>
                    </a:p>
                  </a:txBody>
                  <a:tcPr marL="0" marR="0" marT="0" marB="0" anchor="b">
                    <a:lnL>
                      <a:noFill/>
                    </a:lnL>
                    <a:lnR>
                      <a:noFill/>
                    </a:lnR>
                    <a:lnT>
                      <a:noFill/>
                    </a:lnT>
                    <a:lnB>
                      <a:noFill/>
                    </a:lnB>
                    <a:noFill/>
                  </a:tcPr>
                </a:tc>
                <a:extLst>
                  <a:ext uri="{0D108BD9-81ED-4DB2-BD59-A6C34878D82A}">
                    <a16:rowId xmlns:a16="http://schemas.microsoft.com/office/drawing/2014/main" val="3454091063"/>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JUL-24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795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627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1,076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64,064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75,596 </a:t>
                      </a:r>
                    </a:p>
                  </a:txBody>
                  <a:tcPr marL="0" marR="0" marT="0" marB="0" anchor="b">
                    <a:lnL>
                      <a:noFill/>
                    </a:lnL>
                    <a:lnR>
                      <a:noFill/>
                    </a:lnR>
                    <a:lnT>
                      <a:noFill/>
                    </a:lnT>
                    <a:lnB>
                      <a:noFill/>
                    </a:lnB>
                    <a:noFill/>
                  </a:tcPr>
                </a:tc>
                <a:extLst>
                  <a:ext uri="{0D108BD9-81ED-4DB2-BD59-A6C34878D82A}">
                    <a16:rowId xmlns:a16="http://schemas.microsoft.com/office/drawing/2014/main" val="163941816"/>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SEP-24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4,006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1,112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66,504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78,474 </a:t>
                      </a:r>
                    </a:p>
                  </a:txBody>
                  <a:tcPr marL="0" marR="0" marT="0" marB="0" anchor="b">
                    <a:lnL>
                      <a:noFill/>
                    </a:lnL>
                    <a:lnR>
                      <a:noFill/>
                    </a:lnR>
                    <a:lnT>
                      <a:noFill/>
                    </a:lnT>
                    <a:lnB>
                      <a:noFill/>
                    </a:lnB>
                    <a:noFill/>
                  </a:tcPr>
                </a:tc>
                <a:extLst>
                  <a:ext uri="{0D108BD9-81ED-4DB2-BD59-A6C34878D82A}">
                    <a16:rowId xmlns:a16="http://schemas.microsoft.com/office/drawing/2014/main" val="1110020031"/>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OCT-24</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739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670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1,140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68,187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80,461 </a:t>
                      </a:r>
                    </a:p>
                  </a:txBody>
                  <a:tcPr marL="0" marR="0" marT="0" marB="0" anchor="b">
                    <a:lnL>
                      <a:noFill/>
                    </a:lnL>
                    <a:lnR>
                      <a:noFill/>
                    </a:lnR>
                    <a:lnT>
                      <a:noFill/>
                    </a:lnT>
                    <a:lnB>
                      <a:noFill/>
                    </a:lnB>
                    <a:noFill/>
                  </a:tcPr>
                </a:tc>
                <a:extLst>
                  <a:ext uri="{0D108BD9-81ED-4DB2-BD59-A6C34878D82A}">
                    <a16:rowId xmlns:a16="http://schemas.microsoft.com/office/drawing/2014/main" val="2866652572"/>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ENE-25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851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$1,077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1,878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115,643 </a:t>
                      </a:r>
                    </a:p>
                  </a:txBody>
                  <a:tcPr marL="0" marR="0" marT="0" marB="0" anchor="b">
                    <a:lnL>
                      <a:noFill/>
                    </a:lnL>
                    <a:lnR>
                      <a:noFill/>
                    </a:lnR>
                    <a:lnT>
                      <a:noFill/>
                    </a:lnT>
                    <a:lnB>
                      <a:noFill/>
                    </a:lnB>
                    <a:noFill/>
                  </a:tcPr>
                </a:tc>
                <a:tc>
                  <a:txBody>
                    <a:bodyPr/>
                    <a:lstStyle/>
                    <a:p>
                      <a:pPr algn="ctr" fontAlgn="b">
                        <a:buNone/>
                      </a:pPr>
                      <a:r>
                        <a:rPr lang="en-US" sz="1000" b="0" i="0" u="none" strike="noStrike" dirty="0">
                          <a:solidFill>
                            <a:srgbClr val="6E6E70"/>
                          </a:solidFill>
                          <a:effectLst/>
                          <a:latin typeface="Verdana" panose="020B0604030504040204" pitchFamily="34" charset="0"/>
                        </a:rPr>
                        <a:t> $  136,459 </a:t>
                      </a:r>
                    </a:p>
                  </a:txBody>
                  <a:tcPr marL="0" marR="0" marT="0" marB="0" anchor="b">
                    <a:lnL>
                      <a:noFill/>
                    </a:lnL>
                    <a:lnR>
                      <a:noFill/>
                    </a:lnR>
                    <a:lnT>
                      <a:noFill/>
                    </a:lnT>
                    <a:lnB>
                      <a:noFill/>
                    </a:lnB>
                    <a:noFill/>
                  </a:tcPr>
                </a:tc>
                <a:extLst>
                  <a:ext uri="{0D108BD9-81ED-4DB2-BD59-A6C34878D82A}">
                    <a16:rowId xmlns:a16="http://schemas.microsoft.com/office/drawing/2014/main" val="2183559685"/>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MAR-25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3,136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1,136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71,333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84,172 </a:t>
                      </a:r>
                    </a:p>
                  </a:txBody>
                  <a:tcPr marL="0" marR="0" marT="0" marB="0" anchor="b">
                    <a:lnL>
                      <a:noFill/>
                    </a:lnL>
                    <a:lnR>
                      <a:noFill/>
                    </a:lnR>
                    <a:lnT>
                      <a:noFill/>
                    </a:lnT>
                    <a:lnB>
                      <a:noFill/>
                    </a:lnB>
                    <a:noFill/>
                  </a:tcPr>
                </a:tc>
                <a:extLst>
                  <a:ext uri="{0D108BD9-81ED-4DB2-BD59-A6C34878D82A}">
                    <a16:rowId xmlns:a16="http://schemas.microsoft.com/office/drawing/2014/main" val="1445613706"/>
                  </a:ext>
                </a:extLst>
              </a:tr>
              <a:tr h="182880">
                <a:tc>
                  <a:txBody>
                    <a:bodyPr/>
                    <a:lstStyle/>
                    <a:p>
                      <a:pPr algn="l" fontAlgn="b">
                        <a:buNone/>
                      </a:pPr>
                      <a:r>
                        <a:rPr lang="en-US" sz="1000" b="1" i="0" u="none" strike="noStrike">
                          <a:solidFill>
                            <a:srgbClr val="6E6E70"/>
                          </a:solidFill>
                          <a:effectLst/>
                          <a:latin typeface="Verdana" panose="020B0604030504040204" pitchFamily="34" charset="0"/>
                        </a:rPr>
                        <a:t>FITRAM</a:t>
                      </a:r>
                    </a:p>
                  </a:txBody>
                  <a:tcPr marL="0" marR="0" marT="0" marB="0" anchor="b">
                    <a:lnL>
                      <a:noFill/>
                    </a:lnL>
                    <a:lnR>
                      <a:noFill/>
                    </a:lnR>
                    <a:lnT>
                      <a:noFill/>
                    </a:lnT>
                    <a:lnB>
                      <a:noFill/>
                    </a:lnB>
                    <a:solidFill>
                      <a:srgbClr val="C8C8CA"/>
                    </a:solidFill>
                  </a:tcPr>
                </a:tc>
                <a:tc>
                  <a:txBody>
                    <a:bodyPr/>
                    <a:lstStyle/>
                    <a:p>
                      <a:pPr algn="l" fontAlgn="b">
                        <a:buNone/>
                      </a:pPr>
                      <a:r>
                        <a:rPr lang="en-US" sz="1000" b="0" i="0" u="none" strike="noStrike">
                          <a:solidFill>
                            <a:srgbClr val="6E6E70"/>
                          </a:solidFill>
                          <a:effectLst/>
                          <a:latin typeface="Verdana" panose="020B0604030504040204" pitchFamily="34" charset="0"/>
                        </a:rPr>
                        <a:t>TURQUIA</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JUN-25</a:t>
                      </a:r>
                    </a:p>
                  </a:txBody>
                  <a:tcPr marL="0" marR="0" marT="0" marB="0" anchor="b">
                    <a:lnL>
                      <a:noFill/>
                    </a:lnL>
                    <a:lnR>
                      <a:noFill/>
                    </a:lnR>
                    <a:lnT>
                      <a:noFill/>
                    </a:lnT>
                    <a:lnB>
                      <a:noFill/>
                    </a:lnB>
                    <a:noFill/>
                  </a:tcPr>
                </a:tc>
                <a:tc>
                  <a:txBody>
                    <a:bodyPr/>
                    <a:lstStyle/>
                    <a:p>
                      <a:pPr algn="l" fontAlgn="b">
                        <a:buNone/>
                      </a:pPr>
                      <a:r>
                        <a:rPr lang="en-US" sz="1000" b="0" i="0" u="none" strike="noStrike">
                          <a:solidFill>
                            <a:srgbClr val="6E6E70"/>
                          </a:solidFill>
                          <a:effectLst/>
                          <a:latin typeface="Verdana" panose="020B0604030504040204" pitchFamily="34" charset="0"/>
                        </a:rPr>
                        <a:t>      2,059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689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1,204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71,904 </a:t>
                      </a:r>
                    </a:p>
                  </a:txBody>
                  <a:tcPr marL="0" marR="0" marT="0" marB="0" anchor="b">
                    <a:lnL>
                      <a:noFill/>
                    </a:lnL>
                    <a:lnR>
                      <a:noFill/>
                    </a:lnR>
                    <a:lnT>
                      <a:noFill/>
                    </a:lnT>
                    <a:lnB>
                      <a:noFill/>
                    </a:lnB>
                    <a:noFill/>
                  </a:tcPr>
                </a:tc>
                <a:tc>
                  <a:txBody>
                    <a:bodyPr/>
                    <a:lstStyle/>
                    <a:p>
                      <a:pPr algn="ctr" fontAlgn="b">
                        <a:buNone/>
                      </a:pPr>
                      <a:r>
                        <a:rPr lang="en-US" sz="1000" b="0" i="0" u="none" strike="noStrike">
                          <a:solidFill>
                            <a:srgbClr val="6E6E70"/>
                          </a:solidFill>
                          <a:effectLst/>
                          <a:latin typeface="Verdana" panose="020B0604030504040204" pitchFamily="34" charset="0"/>
                        </a:rPr>
                        <a:t> $    84,847 </a:t>
                      </a:r>
                    </a:p>
                  </a:txBody>
                  <a:tcPr marL="0" marR="0" marT="0" marB="0" anchor="b">
                    <a:lnL>
                      <a:noFill/>
                    </a:lnL>
                    <a:lnR>
                      <a:noFill/>
                    </a:lnR>
                    <a:lnT>
                      <a:noFill/>
                    </a:lnT>
                    <a:lnB>
                      <a:noFill/>
                    </a:lnB>
                    <a:noFill/>
                  </a:tcPr>
                </a:tc>
                <a:extLst>
                  <a:ext uri="{0D108BD9-81ED-4DB2-BD59-A6C34878D82A}">
                    <a16:rowId xmlns:a16="http://schemas.microsoft.com/office/drawing/2014/main" val="3610704998"/>
                  </a:ext>
                </a:extLst>
              </a:tr>
              <a:tr h="194310">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buNone/>
                      </a:pPr>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b">
                        <a:buNone/>
                      </a:pPr>
                      <a:r>
                        <a:rPr lang="en-US" sz="1200" b="1" i="0" u="sng" strike="noStrike">
                          <a:solidFill>
                            <a:srgbClr val="6E6E70"/>
                          </a:solidFill>
                          <a:effectLst/>
                          <a:latin typeface="Verdana" panose="020B0604030504040204" pitchFamily="34" charset="0"/>
                        </a:rPr>
                        <a:t> 32,239 </a:t>
                      </a:r>
                    </a:p>
                  </a:txBody>
                  <a:tcPr marL="0" marR="0" marT="0" marB="0"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ctr" fontAlgn="b">
                        <a:buNone/>
                      </a:pPr>
                      <a:r>
                        <a:rPr lang="en-US" sz="1200" b="1" i="0" u="sng" strike="noStrike">
                          <a:solidFill>
                            <a:srgbClr val="6E6E70"/>
                          </a:solidFill>
                          <a:effectLst/>
                          <a:latin typeface="Verdana" panose="020B0604030504040204" pitchFamily="34" charset="0"/>
                        </a:rPr>
                        <a:t> $730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a:solidFill>
                            <a:srgbClr val="6E6E70"/>
                          </a:solidFill>
                          <a:effectLst/>
                          <a:latin typeface="Verdana" panose="020B0604030504040204" pitchFamily="34" charset="0"/>
                        </a:rPr>
                        <a:t> $1,262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a:solidFill>
                            <a:srgbClr val="6E6E70"/>
                          </a:solidFill>
                          <a:effectLst/>
                          <a:latin typeface="Verdana" panose="020B0604030504040204" pitchFamily="34" charset="0"/>
                        </a:rPr>
                        <a:t> $73,163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tc>
                  <a:txBody>
                    <a:bodyPr/>
                    <a:lstStyle/>
                    <a:p>
                      <a:pPr algn="ctr" fontAlgn="b">
                        <a:buNone/>
                      </a:pPr>
                      <a:r>
                        <a:rPr lang="en-US" sz="1200" b="1" i="0" u="sng" strike="noStrike" dirty="0">
                          <a:solidFill>
                            <a:srgbClr val="6E6E70"/>
                          </a:solidFill>
                          <a:effectLst/>
                          <a:latin typeface="Verdana" panose="020B0604030504040204" pitchFamily="34" charset="0"/>
                        </a:rPr>
                        <a:t> $86,332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C8C8CA"/>
                    </a:solidFill>
                  </a:tcPr>
                </a:tc>
                <a:extLst>
                  <a:ext uri="{0D108BD9-81ED-4DB2-BD59-A6C34878D82A}">
                    <a16:rowId xmlns:a16="http://schemas.microsoft.com/office/drawing/2014/main" val="1150524772"/>
                  </a:ext>
                </a:extLst>
              </a:tr>
            </a:tbl>
          </a:graphicData>
        </a:graphic>
      </p:graphicFrame>
    </p:spTree>
    <p:extLst>
      <p:ext uri="{BB962C8B-B14F-4D97-AF65-F5344CB8AC3E}">
        <p14:creationId xmlns:p14="http://schemas.microsoft.com/office/powerpoint/2010/main" val="2470783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587C6D-827F-48A7-87EA-FC806D033A2C}"/>
              </a:ext>
            </a:extLst>
          </p:cNvPr>
          <p:cNvSpPr txBox="1"/>
          <p:nvPr/>
        </p:nvSpPr>
        <p:spPr>
          <a:xfrm>
            <a:off x="355600" y="715755"/>
            <a:ext cx="11264900" cy="5231369"/>
          </a:xfrm>
          <a:prstGeom prst="rect">
            <a:avLst/>
          </a:prstGeom>
          <a:noFill/>
        </p:spPr>
        <p:txBody>
          <a:bodyPr wrap="square">
            <a:spAutoFit/>
          </a:bodyPr>
          <a:lstStyle/>
          <a:p>
            <a:pPr marL="0" marR="0" algn="just">
              <a:lnSpc>
                <a:spcPct val="107000"/>
              </a:lnSpc>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CDC NO ESTA OBLIGADA A CALCULAR DUMPING O BASARSE EN MARGENES DE DUMPING, la decisión del órgano de apelación en el caso, </a:t>
            </a:r>
            <a:r>
              <a:rPr lang="es-ES" sz="1800" i="1" dirty="0">
                <a:effectLst/>
                <a:latin typeface="Calibri" panose="020F0502020204030204" pitchFamily="34" charset="0"/>
                <a:ea typeface="Calibri" panose="020F0502020204030204" pitchFamily="34" charset="0"/>
                <a:cs typeface="Calibri" panose="020F0502020204030204" pitchFamily="34" charset="0"/>
              </a:rPr>
              <a:t>Estados Unidos - Acero Resistente a la Corrosión-Examen por Extinción (WT/L/452)</a:t>
            </a:r>
            <a:r>
              <a:rPr lang="es-ES" sz="1800" dirty="0">
                <a:effectLst/>
                <a:latin typeface="Calibri" panose="020F0502020204030204" pitchFamily="34" charset="0"/>
                <a:ea typeface="Calibri" panose="020F0502020204030204" pitchFamily="34" charset="0"/>
                <a:cs typeface="Calibri" panose="020F0502020204030204" pitchFamily="34" charset="0"/>
              </a:rPr>
              <a:t> señaló, y citamos:</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s-ES" sz="1800" dirty="0">
                <a:effectLst/>
                <a:latin typeface="Calibri" panose="020F0502020204030204" pitchFamily="34" charset="0"/>
                <a:ea typeface="Calibri" panose="020F0502020204030204" pitchFamily="34" charset="0"/>
                <a:cs typeface="Calibri" panose="020F0502020204030204" pitchFamily="34" charset="0"/>
              </a:rPr>
              <a:t>"…</a:t>
            </a:r>
            <a:r>
              <a:rPr lang="es-ES" sz="1800" i="1" dirty="0">
                <a:effectLst/>
                <a:latin typeface="Calibri" panose="020F0502020204030204" pitchFamily="34" charset="0"/>
                <a:ea typeface="Calibri" panose="020F0502020204030204" pitchFamily="34" charset="0"/>
                <a:cs typeface="Calibri" panose="020F0502020204030204" pitchFamily="34" charset="0"/>
              </a:rPr>
              <a:t>no obligación se impone a las autoridades investigadoras de calcular o basarse en márgenes de dumping en un examen por extinción…“…el artículo 11.3 no establece expresamente que las autoridades investigadoras deben determinar que la supresión del derecho daría lugar a dumping por cada exportador o productor interesado. De hecho, el artículo 11.3 no contiene ninguna referencia expresa a los exportadores, productores o partes interesadas.”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buNone/>
            </a:pPr>
            <a:r>
              <a:rPr lang="es-DO" sz="1800" dirty="0">
                <a:effectLst/>
                <a:latin typeface="Calibri" panose="020F0502020204030204" pitchFamily="34" charset="0"/>
                <a:ea typeface="Calibri" panose="020F0502020204030204" pitchFamily="34" charset="0"/>
                <a:cs typeface="Calibri" panose="020F0502020204030204" pitchFamily="34" charset="0"/>
              </a:rPr>
              <a:t>En tal sentido, las autoridades deben analizar si la supresión de la medida daría “probablemente” lugar a la continuación o repetición del dumping.  En el Reporte del Panel, en </a:t>
            </a:r>
            <a:r>
              <a:rPr lang="es-DO" sz="1800" i="1" dirty="0">
                <a:effectLst/>
                <a:latin typeface="Calibri" panose="020F0502020204030204" pitchFamily="34" charset="0"/>
                <a:ea typeface="Calibri" panose="020F0502020204030204" pitchFamily="34" charset="0"/>
                <a:cs typeface="Calibri" panose="020F0502020204030204" pitchFamily="34" charset="0"/>
              </a:rPr>
              <a:t>US – DRAMS,</a:t>
            </a:r>
            <a:r>
              <a:rPr lang="es-DO" sz="1800" dirty="0">
                <a:effectLst/>
                <a:latin typeface="Calibri" panose="020F0502020204030204" pitchFamily="34" charset="0"/>
                <a:ea typeface="Calibri" panose="020F0502020204030204" pitchFamily="34" charset="0"/>
                <a:cs typeface="Calibri" panose="020F0502020204030204" pitchFamily="34" charset="0"/>
              </a:rPr>
              <a:t> para. </a:t>
            </a:r>
            <a:r>
              <a:rPr lang="en-US" sz="1800" dirty="0">
                <a:effectLst/>
                <a:latin typeface="Calibri" panose="020F0502020204030204" pitchFamily="34" charset="0"/>
                <a:ea typeface="Calibri" panose="020F0502020204030204" pitchFamily="34" charset="0"/>
                <a:cs typeface="Calibri" panose="020F0502020204030204" pitchFamily="34" charset="0"/>
              </a:rPr>
              <a:t>6.31. 13, se </a:t>
            </a:r>
            <a:r>
              <a:rPr lang="es-DO" sz="1800" dirty="0">
                <a:effectLst/>
                <a:latin typeface="Calibri" panose="020F0502020204030204" pitchFamily="34" charset="0"/>
                <a:ea typeface="Calibri" panose="020F0502020204030204" pitchFamily="34" charset="0"/>
                <a:cs typeface="Calibri" panose="020F0502020204030204" pitchFamily="34" charset="0"/>
              </a:rPr>
              <a:t>establece: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i="1" dirty="0">
                <a:effectLst/>
                <a:latin typeface="Calibri" panose="020F0502020204030204" pitchFamily="34" charset="0"/>
                <a:ea typeface="Calibri" panose="020F0502020204030204" pitchFamily="34" charset="0"/>
                <a:cs typeface="Calibri" panose="020F0502020204030204" pitchFamily="34" charset="0"/>
              </a:rPr>
              <a:t>We note that with regard to dumping, the 'sunset provision' in Article 11.3 of the AD Agreement envisages inter alia an examination of whether the expiry of an antidumping duty would be likely to lead to 'continuation or recurrence' of dumping.</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Aft>
                <a:spcPts val="800"/>
              </a:spcAft>
              <a:buNone/>
            </a:pPr>
            <a:r>
              <a:rPr lang="es-419" sz="1800" dirty="0">
                <a:effectLst/>
                <a:latin typeface="Calibri" panose="020F0502020204030204" pitchFamily="34" charset="0"/>
                <a:ea typeface="Calibri" panose="020F0502020204030204" pitchFamily="34" charset="0"/>
                <a:cs typeface="Calibri" panose="020F0502020204030204" pitchFamily="34" charset="0"/>
              </a:rPr>
              <a:t>Traducción libre:  </a:t>
            </a:r>
            <a:r>
              <a:rPr lang="es-419" sz="1800" i="1" dirty="0">
                <a:effectLst/>
                <a:latin typeface="Calibri" panose="020F0502020204030204" pitchFamily="34" charset="0"/>
                <a:ea typeface="Calibri" panose="020F0502020204030204" pitchFamily="34" charset="0"/>
                <a:cs typeface="Calibri" panose="020F0502020204030204" pitchFamily="34" charset="0"/>
              </a:rPr>
              <a:t>Observamos que, con respecto al dumping, la "disposición sobre extinción" del párrafo 3 del artículo 11 del Acuerdo Antidumping prevé, entre otras cosas, un examen de si la supresión de un derecho antidumping daría lugar a la "continuación o repetición" del dumping.</a:t>
            </a:r>
            <a:r>
              <a:rPr lang="es-419" sz="1800" dirty="0">
                <a:effectLst/>
                <a:latin typeface="Calibri" panose="020F0502020204030204" pitchFamily="34" charset="0"/>
                <a:ea typeface="Calibri" panose="020F0502020204030204" pitchFamily="34" charset="0"/>
                <a:cs typeface="Calibri" panose="020F0502020204030204" pitchFamily="34" charset="0"/>
              </a:rPr>
              <a:t>..."</a:t>
            </a:r>
            <a:endParaRPr lang="es-DO"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664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B6866DA-E97A-8F2D-EDE1-9C680A294EAC}"/>
              </a:ext>
            </a:extLst>
          </p:cNvPr>
          <p:cNvGraphicFramePr>
            <a:graphicFrameLocks/>
          </p:cNvGraphicFramePr>
          <p:nvPr>
            <p:extLst>
              <p:ext uri="{D42A27DB-BD31-4B8C-83A1-F6EECF244321}">
                <p14:modId xmlns:p14="http://schemas.microsoft.com/office/powerpoint/2010/main" val="2708018339"/>
              </p:ext>
            </p:extLst>
          </p:nvPr>
        </p:nvGraphicFramePr>
        <p:xfrm>
          <a:off x="1333500" y="863600"/>
          <a:ext cx="9042400" cy="546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23DD850-85BC-D591-45C2-1791495A89E3}"/>
              </a:ext>
            </a:extLst>
          </p:cNvPr>
          <p:cNvSpPr txBox="1"/>
          <p:nvPr/>
        </p:nvSpPr>
        <p:spPr>
          <a:xfrm>
            <a:off x="740663" y="258834"/>
            <a:ext cx="9863542" cy="584775"/>
          </a:xfrm>
          <a:prstGeom prst="rect">
            <a:avLst/>
          </a:prstGeom>
          <a:noFill/>
        </p:spPr>
        <p:txBody>
          <a:bodyPr wrap="square" rtlCol="0">
            <a:spAutoFit/>
          </a:bodyPr>
          <a:lstStyle/>
          <a:p>
            <a:r>
              <a:rPr lang="es-DO" sz="3200" b="1" noProof="0" dirty="0"/>
              <a:t>Recurrencia de Dumping…</a:t>
            </a:r>
          </a:p>
        </p:txBody>
      </p:sp>
    </p:spTree>
    <p:extLst>
      <p:ext uri="{BB962C8B-B14F-4D97-AF65-F5344CB8AC3E}">
        <p14:creationId xmlns:p14="http://schemas.microsoft.com/office/powerpoint/2010/main" val="3341272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2" name="Table 1">
            <a:extLst>
              <a:ext uri="{FF2B5EF4-FFF2-40B4-BE49-F238E27FC236}">
                <a16:creationId xmlns:a16="http://schemas.microsoft.com/office/drawing/2014/main" id="{D3D1C931-0F5B-246E-BBAE-7650D0AF6847}"/>
              </a:ext>
            </a:extLst>
          </p:cNvPr>
          <p:cNvGraphicFramePr>
            <a:graphicFrameLocks noGrp="1"/>
          </p:cNvGraphicFramePr>
          <p:nvPr>
            <p:extLst>
              <p:ext uri="{D42A27DB-BD31-4B8C-83A1-F6EECF244321}">
                <p14:modId xmlns:p14="http://schemas.microsoft.com/office/powerpoint/2010/main" val="2086121407"/>
              </p:ext>
            </p:extLst>
          </p:nvPr>
        </p:nvGraphicFramePr>
        <p:xfrm>
          <a:off x="723900" y="393701"/>
          <a:ext cx="10824635" cy="5912755"/>
        </p:xfrm>
        <a:graphic>
          <a:graphicData uri="http://schemas.openxmlformats.org/drawingml/2006/table">
            <a:tbl>
              <a:tblPr firstRow="1" firstCol="1" bandRow="1">
                <a:tableStyleId>{3B4B98B0-60AC-42C2-AFA5-B58CD77FA1E5}</a:tableStyleId>
              </a:tblPr>
              <a:tblGrid>
                <a:gridCol w="3976074">
                  <a:extLst>
                    <a:ext uri="{9D8B030D-6E8A-4147-A177-3AD203B41FA5}">
                      <a16:colId xmlns:a16="http://schemas.microsoft.com/office/drawing/2014/main" val="1095775527"/>
                    </a:ext>
                  </a:extLst>
                </a:gridCol>
                <a:gridCol w="1371442">
                  <a:extLst>
                    <a:ext uri="{9D8B030D-6E8A-4147-A177-3AD203B41FA5}">
                      <a16:colId xmlns:a16="http://schemas.microsoft.com/office/drawing/2014/main" val="1876256892"/>
                    </a:ext>
                  </a:extLst>
                </a:gridCol>
                <a:gridCol w="2687869">
                  <a:extLst>
                    <a:ext uri="{9D8B030D-6E8A-4147-A177-3AD203B41FA5}">
                      <a16:colId xmlns:a16="http://schemas.microsoft.com/office/drawing/2014/main" val="1738058711"/>
                    </a:ext>
                  </a:extLst>
                </a:gridCol>
                <a:gridCol w="1943977">
                  <a:extLst>
                    <a:ext uri="{9D8B030D-6E8A-4147-A177-3AD203B41FA5}">
                      <a16:colId xmlns:a16="http://schemas.microsoft.com/office/drawing/2014/main" val="473731159"/>
                    </a:ext>
                  </a:extLst>
                </a:gridCol>
                <a:gridCol w="845273">
                  <a:extLst>
                    <a:ext uri="{9D8B030D-6E8A-4147-A177-3AD203B41FA5}">
                      <a16:colId xmlns:a16="http://schemas.microsoft.com/office/drawing/2014/main" val="2754903727"/>
                    </a:ext>
                  </a:extLst>
                </a:gridCol>
              </a:tblGrid>
              <a:tr h="462053">
                <a:tc>
                  <a:txBody>
                    <a:bodyPr/>
                    <a:lstStyle/>
                    <a:p>
                      <a:pPr marL="0" marR="0">
                        <a:lnSpc>
                          <a:spcPct val="107000"/>
                        </a:lnSpc>
                        <a:spcAft>
                          <a:spcPts val="800"/>
                        </a:spcAft>
                        <a:buNone/>
                      </a:pPr>
                      <a:r>
                        <a:rPr lang="es-DO" sz="1100">
                          <a:effectLst/>
                        </a:rPr>
                        <a:t>Acto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Implementado por </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Productos Incluidos</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países Afectados</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Fecha Anuncio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88944363"/>
                  </a:ext>
                </a:extLst>
              </a:tr>
              <a:tr h="887186">
                <a:tc>
                  <a:txBody>
                    <a:bodyPr/>
                    <a:lstStyle/>
                    <a:p>
                      <a:pPr marL="0" marR="0">
                        <a:lnSpc>
                          <a:spcPct val="107000"/>
                        </a:lnSpc>
                        <a:spcAft>
                          <a:spcPts val="800"/>
                        </a:spcAft>
                        <a:buNone/>
                      </a:pPr>
                      <a:r>
                        <a:rPr lang="es-DO" sz="1100">
                          <a:effectLst/>
                        </a:rPr>
                        <a:t>República Dominicana: Prórroga del derecho antidumping definitivo sobre las importaciones de varillas y barras de acero para refuerzo de hormigón procedentes de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República Dominicana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721320, 721410, 721420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2010-06-18</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47992868"/>
                  </a:ext>
                </a:extLst>
              </a:tr>
              <a:tr h="674618">
                <a:tc>
                  <a:txBody>
                    <a:bodyPr/>
                    <a:lstStyle/>
                    <a:p>
                      <a:pPr marL="0" marR="0">
                        <a:lnSpc>
                          <a:spcPct val="107000"/>
                        </a:lnSpc>
                        <a:spcAft>
                          <a:spcPts val="800"/>
                        </a:spcAft>
                        <a:buNone/>
                      </a:pPr>
                      <a:r>
                        <a:rPr lang="es-DO" sz="1100">
                          <a:effectLst/>
                        </a:rPr>
                        <a:t>Canadá: Órdenes antidumping y compensatorias contra barras de refuerzo de hormigón importadas de China, Corea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Canadá</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República de Corea,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2014-06-13</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364832587"/>
                  </a:ext>
                </a:extLst>
              </a:tr>
              <a:tr h="1227342">
                <a:tc>
                  <a:txBody>
                    <a:bodyPr/>
                    <a:lstStyle/>
                    <a:p>
                      <a:pPr marL="0" marR="0">
                        <a:lnSpc>
                          <a:spcPct val="107000"/>
                        </a:lnSpc>
                        <a:spcAft>
                          <a:spcPts val="800"/>
                        </a:spcAft>
                        <a:buNone/>
                      </a:pPr>
                      <a:r>
                        <a:rPr lang="es-DO" sz="1100">
                          <a:effectLst/>
                        </a:rPr>
                        <a:t>Australia: Prórroga del derecho antidumping definitivo sobre las importaciones de barras de refuerzo de acero procedentes del Taipei Chino, Singapur, la República de Corea y España (Conclusión de la investigación después de que se estableciera un derecho provisional para Malasia, Tailandia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Australia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721310, 721420, 722790, 722830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Taipei Chino, Malasia, Singapur, Tailandia,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2014-10-17</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909971896"/>
                  </a:ext>
                </a:extLst>
              </a:tr>
              <a:tr h="887186">
                <a:tc>
                  <a:txBody>
                    <a:bodyPr/>
                    <a:lstStyle/>
                    <a:p>
                      <a:pPr marL="0" marR="0">
                        <a:lnSpc>
                          <a:spcPct val="107000"/>
                        </a:lnSpc>
                        <a:spcAft>
                          <a:spcPts val="800"/>
                        </a:spcAft>
                        <a:buNone/>
                      </a:pPr>
                      <a:r>
                        <a:rPr lang="es-DO" sz="1100">
                          <a:effectLst/>
                        </a:rPr>
                        <a:t>Egipto: Prórroga del derecho antidumping definitivo sobre las importaciones de determinadas barras de barras de refuerzo de acero aleado o sin alear procedentes de China, Ucrania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Egipto</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721310, 721320, 721391, 721399, 721410, 721420, 721430, 721491, 721499</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Turquía, Ucrania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2016-12-22</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197500554"/>
                  </a:ext>
                </a:extLst>
              </a:tr>
              <a:tr h="674618">
                <a:tc>
                  <a:txBody>
                    <a:bodyPr/>
                    <a:lstStyle/>
                    <a:p>
                      <a:pPr marL="0" marR="0">
                        <a:lnSpc>
                          <a:spcPct val="107000"/>
                        </a:lnSpc>
                        <a:spcAft>
                          <a:spcPts val="800"/>
                        </a:spcAft>
                        <a:buNone/>
                      </a:pPr>
                      <a:r>
                        <a:rPr lang="es-DO" sz="1100">
                          <a:effectLst/>
                        </a:rPr>
                        <a:t>Malasia: Derecho antidumping definitivo sobre las importaciones de productos de barras de acero para hormigón armado procedentes de Singapur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Malasia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721410, 721420, 721430, 721499, 722810, 722820, 722830, 722840, 722850, 722860, 722880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Singapur,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2019-04-26</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3229486718"/>
                  </a:ext>
                </a:extLst>
              </a:tr>
              <a:tr h="1099752">
                <a:tc>
                  <a:txBody>
                    <a:bodyPr/>
                    <a:lstStyle/>
                    <a:p>
                      <a:pPr marL="0" marR="0">
                        <a:lnSpc>
                          <a:spcPct val="107000"/>
                        </a:lnSpc>
                        <a:spcAft>
                          <a:spcPts val="800"/>
                        </a:spcAft>
                        <a:buNone/>
                      </a:pPr>
                      <a:r>
                        <a:rPr lang="es-DO" sz="1100">
                          <a:effectLst/>
                        </a:rPr>
                        <a:t>Estados Unidos de América: Prórroga de los derechos antidumping definitivos sobre las importaciones de barras de acero para hormigón armado procedentes del Japón, el Taipei Chino y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Estados Unidos de América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721310, 721420, 721590, 722100, 722211, 722230, 722720, 722790, 722820, 722830, 722860</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a:effectLst/>
                        </a:rPr>
                        <a:t>China Taipéi, Japón, Turquía</a:t>
                      </a:r>
                      <a:endParaRPr lang="es-DO" sz="110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tc>
                  <a:txBody>
                    <a:bodyPr/>
                    <a:lstStyle/>
                    <a:p>
                      <a:pPr marL="0" marR="0">
                        <a:lnSpc>
                          <a:spcPct val="107000"/>
                        </a:lnSpc>
                        <a:spcAft>
                          <a:spcPts val="800"/>
                        </a:spcAft>
                        <a:buNone/>
                      </a:pPr>
                      <a:r>
                        <a:rPr lang="es-DO" sz="1100" dirty="0">
                          <a:effectLst/>
                        </a:rPr>
                        <a:t>2016-10-18</a:t>
                      </a:r>
                      <a:endParaRPr lang="es-D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623" marR="49623" marT="0" marB="0"/>
                </a:tc>
                <a:extLst>
                  <a:ext uri="{0D108BD9-81ED-4DB2-BD59-A6C34878D82A}">
                    <a16:rowId xmlns:a16="http://schemas.microsoft.com/office/drawing/2014/main" val="2204047282"/>
                  </a:ext>
                </a:extLst>
              </a:tr>
            </a:tbl>
          </a:graphicData>
        </a:graphic>
      </p:graphicFrame>
    </p:spTree>
    <p:extLst>
      <p:ext uri="{BB962C8B-B14F-4D97-AF65-F5344CB8AC3E}">
        <p14:creationId xmlns:p14="http://schemas.microsoft.com/office/powerpoint/2010/main" val="3664694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F2DB9E5-8821-AC2D-A56B-8158B64053AB}"/>
              </a:ext>
            </a:extLst>
          </p:cNvPr>
          <p:cNvGraphicFramePr>
            <a:graphicFrameLocks noGrp="1"/>
          </p:cNvGraphicFramePr>
          <p:nvPr>
            <p:extLst>
              <p:ext uri="{D42A27DB-BD31-4B8C-83A1-F6EECF244321}">
                <p14:modId xmlns:p14="http://schemas.microsoft.com/office/powerpoint/2010/main" val="1627053297"/>
              </p:ext>
            </p:extLst>
          </p:nvPr>
        </p:nvGraphicFramePr>
        <p:xfrm>
          <a:off x="1280160" y="1403890"/>
          <a:ext cx="8860536" cy="4109944"/>
        </p:xfrm>
        <a:graphic>
          <a:graphicData uri="http://schemas.openxmlformats.org/drawingml/2006/table">
            <a:tbl>
              <a:tblPr firstRow="1" firstCol="1" bandRow="1">
                <a:tableStyleId>{5C22544A-7EE6-4342-B048-85BDC9FD1C3A}</a:tableStyleId>
              </a:tblPr>
              <a:tblGrid>
                <a:gridCol w="1247708">
                  <a:extLst>
                    <a:ext uri="{9D8B030D-6E8A-4147-A177-3AD203B41FA5}">
                      <a16:colId xmlns:a16="http://schemas.microsoft.com/office/drawing/2014/main" val="3247193671"/>
                    </a:ext>
                  </a:extLst>
                </a:gridCol>
                <a:gridCol w="2658161">
                  <a:extLst>
                    <a:ext uri="{9D8B030D-6E8A-4147-A177-3AD203B41FA5}">
                      <a16:colId xmlns:a16="http://schemas.microsoft.com/office/drawing/2014/main" val="3859408067"/>
                    </a:ext>
                  </a:extLst>
                </a:gridCol>
                <a:gridCol w="2432126">
                  <a:extLst>
                    <a:ext uri="{9D8B030D-6E8A-4147-A177-3AD203B41FA5}">
                      <a16:colId xmlns:a16="http://schemas.microsoft.com/office/drawing/2014/main" val="194472147"/>
                    </a:ext>
                  </a:extLst>
                </a:gridCol>
                <a:gridCol w="2522541">
                  <a:extLst>
                    <a:ext uri="{9D8B030D-6E8A-4147-A177-3AD203B41FA5}">
                      <a16:colId xmlns:a16="http://schemas.microsoft.com/office/drawing/2014/main" val="684010474"/>
                    </a:ext>
                  </a:extLst>
                </a:gridCol>
              </a:tblGrid>
              <a:tr h="2142734">
                <a:tc>
                  <a:txBody>
                    <a:bodyPr/>
                    <a:lstStyle/>
                    <a:p>
                      <a:pPr marL="0" marR="0" algn="ctr">
                        <a:lnSpc>
                          <a:spcPct val="115000"/>
                        </a:lnSpc>
                        <a:spcAft>
                          <a:spcPts val="1000"/>
                        </a:spcAft>
                        <a:buNone/>
                      </a:pPr>
                      <a:r>
                        <a:rPr lang="es-DO" sz="1400" kern="100" dirty="0">
                          <a:effectLst/>
                        </a:rPr>
                        <a:t>Anos</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 Volumen Exportado por Turquía a RD en TM (Reportado por Turquía)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Promedio Margen subvaloración entre Precios </a:t>
                      </a:r>
                      <a:r>
                        <a:rPr lang="es-DO" sz="1400" kern="100" dirty="0" err="1">
                          <a:effectLst/>
                        </a:rPr>
                        <a:t>Exp</a:t>
                      </a:r>
                      <a:r>
                        <a:rPr lang="es-DO" sz="1400" kern="100" dirty="0">
                          <a:effectLst/>
                        </a:rPr>
                        <a:t> </a:t>
                      </a:r>
                      <a:r>
                        <a:rPr lang="es-DO" sz="1400" kern="100" dirty="0" err="1">
                          <a:effectLst/>
                        </a:rPr>
                        <a:t>Trademap</a:t>
                      </a:r>
                      <a:r>
                        <a:rPr lang="es-DO" sz="1400" kern="100" dirty="0">
                          <a:effectLst/>
                        </a:rPr>
                        <a:t> Turquía y la RPN (Incluye ajuste a CIF y Arancel MFN), más tasa antidumping -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tc>
                  <a:txBody>
                    <a:bodyPr/>
                    <a:lstStyle/>
                    <a:p>
                      <a:pPr marL="0" marR="0" algn="ctr">
                        <a:lnSpc>
                          <a:spcPct val="115000"/>
                        </a:lnSpc>
                        <a:spcAft>
                          <a:spcPts val="1000"/>
                        </a:spcAft>
                        <a:buNone/>
                      </a:pPr>
                      <a:r>
                        <a:rPr lang="es-DO" sz="1400" kern="100" dirty="0">
                          <a:effectLst/>
                        </a:rPr>
                        <a:t>Promedio Margen subvaloración entre Precios </a:t>
                      </a:r>
                      <a:r>
                        <a:rPr lang="es-DO" sz="1400" kern="100" dirty="0" err="1">
                          <a:effectLst/>
                        </a:rPr>
                        <a:t>Exp</a:t>
                      </a:r>
                      <a:r>
                        <a:rPr lang="es-DO" sz="1400" kern="100" dirty="0">
                          <a:effectLst/>
                        </a:rPr>
                        <a:t> </a:t>
                      </a:r>
                      <a:r>
                        <a:rPr lang="es-DO" sz="1400" kern="100" dirty="0" err="1">
                          <a:effectLst/>
                        </a:rPr>
                        <a:t>Trademap</a:t>
                      </a:r>
                      <a:r>
                        <a:rPr lang="es-DO" sz="1400" kern="100" dirty="0">
                          <a:effectLst/>
                        </a:rPr>
                        <a:t> Turquía y la RPN (Incluye ajuste a CIF y Arancel MFN)  - %</a:t>
                      </a:r>
                      <a:endParaRPr lang="es-DO" sz="14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15227983"/>
                  </a:ext>
                </a:extLst>
              </a:tr>
              <a:tr h="393442">
                <a:tc>
                  <a:txBody>
                    <a:bodyPr/>
                    <a:lstStyle/>
                    <a:p>
                      <a:pPr marL="0" marR="0">
                        <a:lnSpc>
                          <a:spcPct val="115000"/>
                        </a:lnSpc>
                        <a:spcAft>
                          <a:spcPts val="1000"/>
                        </a:spcAft>
                        <a:buNone/>
                      </a:pPr>
                      <a:r>
                        <a:rPr lang="es-DO" sz="1600" kern="100" dirty="0">
                          <a:effectLst/>
                        </a:rPr>
                        <a:t>2021</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                                          24,646 </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-7.8%</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-17.4%</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899836721"/>
                  </a:ext>
                </a:extLst>
              </a:tr>
              <a:tr h="393442">
                <a:tc>
                  <a:txBody>
                    <a:bodyPr/>
                    <a:lstStyle/>
                    <a:p>
                      <a:pPr marL="0" marR="0">
                        <a:lnSpc>
                          <a:spcPct val="115000"/>
                        </a:lnSpc>
                        <a:spcAft>
                          <a:spcPts val="1000"/>
                        </a:spcAft>
                        <a:buNone/>
                      </a:pPr>
                      <a:r>
                        <a:rPr lang="es-DO" sz="1600" kern="100">
                          <a:effectLst/>
                        </a:rPr>
                        <a:t>2022</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                                          85,827 </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effectLst/>
                        </a:rPr>
                        <a:t>0.6%</a:t>
                      </a:r>
                      <a:endParaRPr lang="es-DO" sz="1600" kern="100" dirty="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-9.9%</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18784647"/>
                  </a:ext>
                </a:extLst>
              </a:tr>
              <a:tr h="393442">
                <a:tc>
                  <a:txBody>
                    <a:bodyPr/>
                    <a:lstStyle/>
                    <a:p>
                      <a:pPr marL="0" marR="0">
                        <a:lnSpc>
                          <a:spcPct val="115000"/>
                        </a:lnSpc>
                        <a:spcAft>
                          <a:spcPts val="1000"/>
                        </a:spcAft>
                        <a:buNone/>
                      </a:pPr>
                      <a:r>
                        <a:rPr lang="es-DO" sz="1600" kern="100">
                          <a:effectLst/>
                        </a:rPr>
                        <a:t>2023</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39,677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-1.8%</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-12.0%</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56523012"/>
                  </a:ext>
                </a:extLst>
              </a:tr>
              <a:tr h="393442">
                <a:tc>
                  <a:txBody>
                    <a:bodyPr/>
                    <a:lstStyle/>
                    <a:p>
                      <a:pPr marL="0" marR="0">
                        <a:lnSpc>
                          <a:spcPct val="115000"/>
                        </a:lnSpc>
                        <a:spcAft>
                          <a:spcPts val="1000"/>
                        </a:spcAft>
                        <a:buNone/>
                      </a:pPr>
                      <a:r>
                        <a:rPr lang="es-DO" sz="1600" kern="100">
                          <a:effectLst/>
                        </a:rPr>
                        <a:t>2024</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104,059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-9.0%</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-18.5%</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617701135"/>
                  </a:ext>
                </a:extLst>
              </a:tr>
              <a:tr h="393442">
                <a:tc>
                  <a:txBody>
                    <a:bodyPr/>
                    <a:lstStyle/>
                    <a:p>
                      <a:pPr marL="0" marR="0">
                        <a:lnSpc>
                          <a:spcPct val="115000"/>
                        </a:lnSpc>
                        <a:spcAft>
                          <a:spcPts val="1000"/>
                        </a:spcAft>
                        <a:buNone/>
                      </a:pPr>
                      <a:r>
                        <a:rPr lang="es-DO" sz="1600" kern="100">
                          <a:effectLst/>
                        </a:rPr>
                        <a:t>2025 E-J</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a:effectLst/>
                        </a:rPr>
                        <a:t>                                          21,203 </a:t>
                      </a:r>
                      <a:endParaRPr lang="es-DO" sz="1600" kern="100">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-15.5%</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tc>
                  <a:txBody>
                    <a:bodyPr/>
                    <a:lstStyle/>
                    <a:p>
                      <a:pPr marL="0" marR="0" algn="ctr">
                        <a:lnSpc>
                          <a:spcPct val="115000"/>
                        </a:lnSpc>
                        <a:spcAft>
                          <a:spcPts val="1000"/>
                        </a:spcAft>
                        <a:buNone/>
                      </a:pPr>
                      <a:r>
                        <a:rPr lang="es-DO" sz="1600" kern="100" dirty="0">
                          <a:solidFill>
                            <a:srgbClr val="FF0000"/>
                          </a:solidFill>
                          <a:effectLst/>
                        </a:rPr>
                        <a:t>-24.3%</a:t>
                      </a:r>
                      <a:endParaRPr lang="es-DO" sz="1600" kern="100"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663867791"/>
                  </a:ext>
                </a:extLst>
              </a:tr>
            </a:tbl>
          </a:graphicData>
        </a:graphic>
      </p:graphicFrame>
      <p:sp>
        <p:nvSpPr>
          <p:cNvPr id="3" name="TextBox 2">
            <a:extLst>
              <a:ext uri="{FF2B5EF4-FFF2-40B4-BE49-F238E27FC236}">
                <a16:creationId xmlns:a16="http://schemas.microsoft.com/office/drawing/2014/main" id="{5515D835-77CD-48EB-B4E2-0317EF74D1B1}"/>
              </a:ext>
            </a:extLst>
          </p:cNvPr>
          <p:cNvSpPr txBox="1"/>
          <p:nvPr/>
        </p:nvSpPr>
        <p:spPr>
          <a:xfrm>
            <a:off x="740663" y="258834"/>
            <a:ext cx="9863542" cy="584775"/>
          </a:xfrm>
          <a:prstGeom prst="rect">
            <a:avLst/>
          </a:prstGeom>
          <a:noFill/>
        </p:spPr>
        <p:txBody>
          <a:bodyPr wrap="square" rtlCol="0">
            <a:spAutoFit/>
          </a:bodyPr>
          <a:lstStyle/>
          <a:p>
            <a:r>
              <a:rPr lang="es-DO" sz="3200" b="1" noProof="0" dirty="0"/>
              <a:t>Subvaloración de Precios Varillas Turquía y RPN</a:t>
            </a:r>
          </a:p>
        </p:txBody>
      </p:sp>
    </p:spTree>
    <p:extLst>
      <p:ext uri="{BB962C8B-B14F-4D97-AF65-F5344CB8AC3E}">
        <p14:creationId xmlns:p14="http://schemas.microsoft.com/office/powerpoint/2010/main" val="303800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FEA94D-2C14-F43B-A58D-2556A901362B}"/>
              </a:ext>
            </a:extLst>
          </p:cNvPr>
          <p:cNvSpPr txBox="1"/>
          <p:nvPr/>
        </p:nvSpPr>
        <p:spPr>
          <a:xfrm>
            <a:off x="1163955" y="1734577"/>
            <a:ext cx="9864090" cy="3763659"/>
          </a:xfrm>
          <a:prstGeom prst="rect">
            <a:avLst/>
          </a:prstGeom>
          <a:noFill/>
        </p:spPr>
        <p:txBody>
          <a:bodyPr wrap="square">
            <a:spAutoFit/>
          </a:bodyPr>
          <a:lstStyle/>
          <a:p>
            <a:pPr marL="0" marR="0" algn="just">
              <a:lnSpc>
                <a:spcPct val="107000"/>
              </a:lnSpc>
              <a:spcAft>
                <a:spcPts val="800"/>
              </a:spcAft>
              <a:buNone/>
              <a:tabLst>
                <a:tab pos="457200" algn="l"/>
              </a:tabLst>
            </a:pPr>
            <a:r>
              <a:rPr lang="es-DO" sz="2800" dirty="0">
                <a:effectLst/>
                <a:latin typeface="Calibri" panose="020F0502020204030204" pitchFamily="34" charset="0"/>
                <a:ea typeface="Aptos" panose="020B0004020202020204" pitchFamily="34" charset="0"/>
                <a:cs typeface="Arial" panose="020B0604020202020204" pitchFamily="34" charset="0"/>
              </a:rPr>
              <a:t>Los resultados del análisis indican que, en promedio para los próximos 36 meses, sin la aplicación de una medida antidumping las varillas turcas serian un </a:t>
            </a:r>
            <a:r>
              <a:rPr lang="es-DO" sz="2800" b="1" dirty="0">
                <a:effectLst/>
                <a:latin typeface="Calibri" panose="020F0502020204030204" pitchFamily="34" charset="0"/>
                <a:ea typeface="Aptos" panose="020B0004020202020204" pitchFamily="34" charset="0"/>
                <a:cs typeface="Arial" panose="020B0604020202020204" pitchFamily="34" charset="0"/>
              </a:rPr>
              <a:t>13.2% inferiores</a:t>
            </a:r>
            <a:r>
              <a:rPr lang="es-DO" sz="2800" dirty="0">
                <a:effectLst/>
                <a:latin typeface="Calibri" panose="020F0502020204030204" pitchFamily="34" charset="0"/>
                <a:ea typeface="Aptos" panose="020B0004020202020204" pitchFamily="34" charset="0"/>
                <a:cs typeface="Arial" panose="020B0604020202020204" pitchFamily="34" charset="0"/>
              </a:rPr>
              <a:t> a los precios de la RPN, lo que en términos absolutos se traduce en un </a:t>
            </a:r>
            <a:r>
              <a:rPr lang="es-DO" sz="2800" b="1" dirty="0">
                <a:effectLst/>
                <a:latin typeface="Calibri" panose="020F0502020204030204" pitchFamily="34" charset="0"/>
                <a:ea typeface="Aptos" panose="020B0004020202020204" pitchFamily="34" charset="0"/>
                <a:cs typeface="Arial" panose="020B0604020202020204" pitchFamily="34" charset="0"/>
              </a:rPr>
              <a:t>US$116.9 la TM</a:t>
            </a:r>
            <a:r>
              <a:rPr lang="es-DO" sz="2800" dirty="0">
                <a:effectLst/>
                <a:latin typeface="Calibri" panose="020F0502020204030204" pitchFamily="34" charset="0"/>
                <a:ea typeface="Aptos" panose="020B0004020202020204" pitchFamily="34" charset="0"/>
                <a:cs typeface="Arial" panose="020B0604020202020204" pitchFamily="34" charset="0"/>
              </a:rPr>
              <a:t>.  Los resultados prospectivos también indican que manteniendo el derecho antidumping del 14%, la diferencia prácticamente se elimina, siendo las varillas turcas 1.05% inferiores a los de la RPN (equivalentes a unos US$9.3 la TM).</a:t>
            </a:r>
            <a:endParaRPr lang="es-DO"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6D78AFD-5025-8F74-8378-1074729C0E71}"/>
              </a:ext>
            </a:extLst>
          </p:cNvPr>
          <p:cNvSpPr txBox="1"/>
          <p:nvPr/>
        </p:nvSpPr>
        <p:spPr>
          <a:xfrm>
            <a:off x="600963" y="550934"/>
            <a:ext cx="9863542" cy="584775"/>
          </a:xfrm>
          <a:prstGeom prst="rect">
            <a:avLst/>
          </a:prstGeom>
          <a:noFill/>
        </p:spPr>
        <p:txBody>
          <a:bodyPr wrap="square" rtlCol="0">
            <a:spAutoFit/>
          </a:bodyPr>
          <a:lstStyle/>
          <a:p>
            <a:r>
              <a:rPr lang="es-DO" sz="3200" b="1" dirty="0"/>
              <a:t>Análisis prospectivo… </a:t>
            </a:r>
            <a:endParaRPr lang="es-DO" sz="3200" b="1" noProof="0" dirty="0"/>
          </a:p>
        </p:txBody>
      </p:sp>
    </p:spTree>
    <p:extLst>
      <p:ext uri="{BB962C8B-B14F-4D97-AF65-F5344CB8AC3E}">
        <p14:creationId xmlns:p14="http://schemas.microsoft.com/office/powerpoint/2010/main" val="17906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C25F-6CC7-9942-4C16-3852665B4BFE}"/>
              </a:ext>
            </a:extLst>
          </p:cNvPr>
          <p:cNvSpPr>
            <a:spLocks noGrp="1"/>
          </p:cNvSpPr>
          <p:nvPr>
            <p:ph type="title"/>
          </p:nvPr>
        </p:nvSpPr>
        <p:spPr>
          <a:xfrm>
            <a:off x="431800" y="365125"/>
            <a:ext cx="10922000" cy="1325563"/>
          </a:xfrm>
        </p:spPr>
        <p:txBody>
          <a:bodyPr>
            <a:noAutofit/>
          </a:bodyPr>
          <a:lstStyle/>
          <a:p>
            <a:r>
              <a:rPr lang="es-DO" sz="2400" dirty="0"/>
              <a:t>Análisis del Impacto Financiero en el EBIT y las Utilidades por contracción de Precios de Venta: Asume mantenimiento del volumen producido, afectando únicamente el precio de venta… contracción de 12% de precio de Venta</a:t>
            </a:r>
          </a:p>
        </p:txBody>
      </p:sp>
      <p:pic>
        <p:nvPicPr>
          <p:cNvPr id="6" name="Marcador de contenido 5">
            <a:extLst>
              <a:ext uri="{FF2B5EF4-FFF2-40B4-BE49-F238E27FC236}">
                <a16:creationId xmlns:a16="http://schemas.microsoft.com/office/drawing/2014/main" id="{3785F36C-DB30-4FCB-87A9-0F57E6F703EA}"/>
              </a:ext>
            </a:extLst>
          </p:cNvPr>
          <p:cNvPicPr>
            <a:picLocks noGrp="1" noChangeAspect="1"/>
          </p:cNvPicPr>
          <p:nvPr>
            <p:ph idx="1"/>
          </p:nvPr>
        </p:nvPicPr>
        <p:blipFill>
          <a:blip r:embed="rId2"/>
          <a:stretch>
            <a:fillRect/>
          </a:stretch>
        </p:blipFill>
        <p:spPr>
          <a:xfrm>
            <a:off x="431800" y="-1093695"/>
            <a:ext cx="10465863" cy="6472519"/>
          </a:xfrm>
          <a:prstGeom prst="rect">
            <a:avLst/>
          </a:prstGeom>
        </p:spPr>
      </p:pic>
    </p:spTree>
    <p:extLst>
      <p:ext uri="{BB962C8B-B14F-4D97-AF65-F5344CB8AC3E}">
        <p14:creationId xmlns:p14="http://schemas.microsoft.com/office/powerpoint/2010/main" val="3796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D2D24D-8D7F-E335-5FFB-FEC10403742E}"/>
              </a:ext>
            </a:extLst>
          </p:cNvPr>
          <p:cNvPicPr>
            <a:picLocks noChangeAspect="1"/>
          </p:cNvPicPr>
          <p:nvPr/>
        </p:nvPicPr>
        <p:blipFill>
          <a:blip r:embed="rId2"/>
          <a:stretch>
            <a:fillRect/>
          </a:stretch>
        </p:blipFill>
        <p:spPr>
          <a:xfrm>
            <a:off x="505821" y="379228"/>
            <a:ext cx="2695575" cy="762000"/>
          </a:xfrm>
          <a:prstGeom prst="rect">
            <a:avLst/>
          </a:prstGeom>
        </p:spPr>
      </p:pic>
      <p:pic>
        <p:nvPicPr>
          <p:cNvPr id="5" name="Picture 4">
            <a:extLst>
              <a:ext uri="{FF2B5EF4-FFF2-40B4-BE49-F238E27FC236}">
                <a16:creationId xmlns:a16="http://schemas.microsoft.com/office/drawing/2014/main" id="{ABBD111A-EAF1-7651-9891-1CD9B2617F47}"/>
              </a:ext>
            </a:extLst>
          </p:cNvPr>
          <p:cNvPicPr>
            <a:picLocks noChangeAspect="1"/>
          </p:cNvPicPr>
          <p:nvPr/>
        </p:nvPicPr>
        <p:blipFill>
          <a:blip r:embed="rId3"/>
          <a:stretch>
            <a:fillRect/>
          </a:stretch>
        </p:blipFill>
        <p:spPr>
          <a:xfrm>
            <a:off x="209550" y="1340588"/>
            <a:ext cx="11772900" cy="838200"/>
          </a:xfrm>
          <a:prstGeom prst="rect">
            <a:avLst/>
          </a:prstGeom>
        </p:spPr>
      </p:pic>
      <p:pic>
        <p:nvPicPr>
          <p:cNvPr id="7" name="Picture 6">
            <a:extLst>
              <a:ext uri="{FF2B5EF4-FFF2-40B4-BE49-F238E27FC236}">
                <a16:creationId xmlns:a16="http://schemas.microsoft.com/office/drawing/2014/main" id="{DB9AB453-D9FC-E5D3-5659-471A311935AD}"/>
              </a:ext>
            </a:extLst>
          </p:cNvPr>
          <p:cNvPicPr>
            <a:picLocks noChangeAspect="1"/>
          </p:cNvPicPr>
          <p:nvPr/>
        </p:nvPicPr>
        <p:blipFill>
          <a:blip r:embed="rId4"/>
          <a:stretch>
            <a:fillRect/>
          </a:stretch>
        </p:blipFill>
        <p:spPr>
          <a:xfrm>
            <a:off x="209549" y="2226903"/>
            <a:ext cx="11688284" cy="2345014"/>
          </a:xfrm>
          <a:prstGeom prst="rect">
            <a:avLst/>
          </a:prstGeom>
        </p:spPr>
      </p:pic>
      <p:pic>
        <p:nvPicPr>
          <p:cNvPr id="9" name="Picture 8">
            <a:extLst>
              <a:ext uri="{FF2B5EF4-FFF2-40B4-BE49-F238E27FC236}">
                <a16:creationId xmlns:a16="http://schemas.microsoft.com/office/drawing/2014/main" id="{2EB89402-AE77-30AA-ABC6-792A35398E9A}"/>
              </a:ext>
            </a:extLst>
          </p:cNvPr>
          <p:cNvPicPr>
            <a:picLocks noChangeAspect="1"/>
          </p:cNvPicPr>
          <p:nvPr/>
        </p:nvPicPr>
        <p:blipFill>
          <a:blip r:embed="rId5"/>
          <a:stretch>
            <a:fillRect/>
          </a:stretch>
        </p:blipFill>
        <p:spPr>
          <a:xfrm>
            <a:off x="209549" y="4715743"/>
            <a:ext cx="11688283" cy="1244027"/>
          </a:xfrm>
          <a:prstGeom prst="rect">
            <a:avLst/>
          </a:prstGeom>
        </p:spPr>
      </p:pic>
      <p:sp>
        <p:nvSpPr>
          <p:cNvPr id="11" name="TextBox 10">
            <a:extLst>
              <a:ext uri="{FF2B5EF4-FFF2-40B4-BE49-F238E27FC236}">
                <a16:creationId xmlns:a16="http://schemas.microsoft.com/office/drawing/2014/main" id="{23FF13BB-F5EE-BACC-29D1-EC6708B80115}"/>
              </a:ext>
            </a:extLst>
          </p:cNvPr>
          <p:cNvSpPr txBox="1"/>
          <p:nvPr/>
        </p:nvSpPr>
        <p:spPr>
          <a:xfrm>
            <a:off x="411788" y="6170995"/>
            <a:ext cx="11283803" cy="307777"/>
          </a:xfrm>
          <a:prstGeom prst="rect">
            <a:avLst/>
          </a:prstGeom>
          <a:noFill/>
        </p:spPr>
        <p:txBody>
          <a:bodyPr wrap="square">
            <a:spAutoFit/>
          </a:bodyPr>
          <a:lstStyle/>
          <a:p>
            <a:r>
              <a:rPr lang="es-DO" sz="1400" dirty="0"/>
              <a:t>https://www.steelorbis.com/steel-news/latest-news/oecd-global-steel-excess-capacity-to-reach-721-million-mt-by-2027-1385781.htm</a:t>
            </a:r>
          </a:p>
        </p:txBody>
      </p:sp>
    </p:spTree>
    <p:extLst>
      <p:ext uri="{BB962C8B-B14F-4D97-AF65-F5344CB8AC3E}">
        <p14:creationId xmlns:p14="http://schemas.microsoft.com/office/powerpoint/2010/main" val="173273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8A48A-4C66-CBDC-B02F-2F4FB99F1555}"/>
              </a:ext>
            </a:extLst>
          </p:cNvPr>
          <p:cNvPicPr>
            <a:picLocks noChangeAspect="1"/>
          </p:cNvPicPr>
          <p:nvPr/>
        </p:nvPicPr>
        <p:blipFill>
          <a:blip r:embed="rId2"/>
          <a:stretch>
            <a:fillRect/>
          </a:stretch>
        </p:blipFill>
        <p:spPr>
          <a:xfrm>
            <a:off x="354418" y="369808"/>
            <a:ext cx="11483163" cy="514909"/>
          </a:xfrm>
          <a:prstGeom prst="rect">
            <a:avLst/>
          </a:prstGeom>
        </p:spPr>
      </p:pic>
      <p:pic>
        <p:nvPicPr>
          <p:cNvPr id="5" name="Picture 4">
            <a:extLst>
              <a:ext uri="{FF2B5EF4-FFF2-40B4-BE49-F238E27FC236}">
                <a16:creationId xmlns:a16="http://schemas.microsoft.com/office/drawing/2014/main" id="{E340D6B0-EB79-9B84-6237-6487DA5E51FF}"/>
              </a:ext>
            </a:extLst>
          </p:cNvPr>
          <p:cNvPicPr>
            <a:picLocks noChangeAspect="1"/>
          </p:cNvPicPr>
          <p:nvPr/>
        </p:nvPicPr>
        <p:blipFill>
          <a:blip r:embed="rId3"/>
          <a:stretch>
            <a:fillRect/>
          </a:stretch>
        </p:blipFill>
        <p:spPr>
          <a:xfrm>
            <a:off x="354418" y="1077432"/>
            <a:ext cx="11734800" cy="1066800"/>
          </a:xfrm>
          <a:prstGeom prst="rect">
            <a:avLst/>
          </a:prstGeom>
        </p:spPr>
      </p:pic>
      <p:pic>
        <p:nvPicPr>
          <p:cNvPr id="7" name="Picture 6">
            <a:extLst>
              <a:ext uri="{FF2B5EF4-FFF2-40B4-BE49-F238E27FC236}">
                <a16:creationId xmlns:a16="http://schemas.microsoft.com/office/drawing/2014/main" id="{5E922B9C-7E23-213B-07BB-81F9F39FDB2B}"/>
              </a:ext>
            </a:extLst>
          </p:cNvPr>
          <p:cNvPicPr>
            <a:picLocks noChangeAspect="1"/>
          </p:cNvPicPr>
          <p:nvPr/>
        </p:nvPicPr>
        <p:blipFill>
          <a:blip r:embed="rId4"/>
          <a:stretch>
            <a:fillRect/>
          </a:stretch>
        </p:blipFill>
        <p:spPr>
          <a:xfrm>
            <a:off x="561247" y="2501491"/>
            <a:ext cx="10901412" cy="2388416"/>
          </a:xfrm>
          <a:prstGeom prst="rect">
            <a:avLst/>
          </a:prstGeom>
        </p:spPr>
      </p:pic>
    </p:spTree>
    <p:extLst>
      <p:ext uri="{BB962C8B-B14F-4D97-AF65-F5344CB8AC3E}">
        <p14:creationId xmlns:p14="http://schemas.microsoft.com/office/powerpoint/2010/main" val="128165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C7ADF-6D22-5DE7-5A17-C333E7E80403}"/>
              </a:ext>
            </a:extLst>
          </p:cNvPr>
          <p:cNvSpPr>
            <a:spLocks noGrp="1"/>
          </p:cNvSpPr>
          <p:nvPr>
            <p:ph type="title"/>
          </p:nvPr>
        </p:nvSpPr>
        <p:spPr/>
        <p:txBody>
          <a:bodyPr/>
          <a:lstStyle/>
          <a:p>
            <a:r>
              <a:rPr lang="en-US" dirty="0" err="1"/>
              <a:t>Anexos</a:t>
            </a:r>
            <a:endParaRPr lang="es-DO" dirty="0"/>
          </a:p>
        </p:txBody>
      </p:sp>
      <p:sp>
        <p:nvSpPr>
          <p:cNvPr id="5" name="Text Placeholder 4">
            <a:extLst>
              <a:ext uri="{FF2B5EF4-FFF2-40B4-BE49-F238E27FC236}">
                <a16:creationId xmlns:a16="http://schemas.microsoft.com/office/drawing/2014/main" id="{228F74F6-BCEF-2B13-42BD-F818EBC28E41}"/>
              </a:ext>
            </a:extLst>
          </p:cNvPr>
          <p:cNvSpPr>
            <a:spLocks noGrp="1"/>
          </p:cNvSpPr>
          <p:nvPr>
            <p:ph type="body" idx="1"/>
          </p:nvPr>
        </p:nvSpPr>
        <p:spPr/>
        <p:txBody>
          <a:bodyPr/>
          <a:lstStyle/>
          <a:p>
            <a:endParaRPr lang="es-DO"/>
          </a:p>
        </p:txBody>
      </p:sp>
    </p:spTree>
    <p:extLst>
      <p:ext uri="{BB962C8B-B14F-4D97-AF65-F5344CB8AC3E}">
        <p14:creationId xmlns:p14="http://schemas.microsoft.com/office/powerpoint/2010/main" val="2774037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59CCC-F894-E43A-78B8-93B3CD699756}"/>
              </a:ext>
            </a:extLst>
          </p:cNvPr>
          <p:cNvSpPr>
            <a:spLocks noGrp="1"/>
          </p:cNvSpPr>
          <p:nvPr>
            <p:ph type="title"/>
          </p:nvPr>
        </p:nvSpPr>
        <p:spPr/>
        <p:txBody>
          <a:bodyPr/>
          <a:lstStyle/>
          <a:p>
            <a:endParaRPr lang="es-DO"/>
          </a:p>
        </p:txBody>
      </p:sp>
      <p:graphicFrame>
        <p:nvGraphicFramePr>
          <p:cNvPr id="4" name="Content Placeholder 3">
            <a:extLst>
              <a:ext uri="{FF2B5EF4-FFF2-40B4-BE49-F238E27FC236}">
                <a16:creationId xmlns:a16="http://schemas.microsoft.com/office/drawing/2014/main" id="{26400405-8DF5-E111-5CDA-B803EB565B42}"/>
              </a:ext>
            </a:extLst>
          </p:cNvPr>
          <p:cNvGraphicFramePr>
            <a:graphicFrameLocks noGrp="1"/>
          </p:cNvGraphicFramePr>
          <p:nvPr>
            <p:ph idx="1"/>
            <p:extLst>
              <p:ext uri="{D42A27DB-BD31-4B8C-83A1-F6EECF244321}">
                <p14:modId xmlns:p14="http://schemas.microsoft.com/office/powerpoint/2010/main" val="2242515882"/>
              </p:ext>
            </p:extLst>
          </p:nvPr>
        </p:nvGraphicFramePr>
        <p:xfrm>
          <a:off x="838200" y="1825625"/>
          <a:ext cx="10515600" cy="4856480"/>
        </p:xfrm>
        <a:graphic>
          <a:graphicData uri="http://schemas.openxmlformats.org/drawingml/2006/table">
            <a:tbl>
              <a:tblPr firstRow="1" bandRow="1">
                <a:tableStyleId>{5C22544A-7EE6-4342-B048-85BDC9FD1C3A}</a:tableStyleId>
              </a:tblPr>
              <a:tblGrid>
                <a:gridCol w="2340935">
                  <a:extLst>
                    <a:ext uri="{9D8B030D-6E8A-4147-A177-3AD203B41FA5}">
                      <a16:colId xmlns:a16="http://schemas.microsoft.com/office/drawing/2014/main" val="1051538420"/>
                    </a:ext>
                  </a:extLst>
                </a:gridCol>
                <a:gridCol w="8174665">
                  <a:extLst>
                    <a:ext uri="{9D8B030D-6E8A-4147-A177-3AD203B41FA5}">
                      <a16:colId xmlns:a16="http://schemas.microsoft.com/office/drawing/2014/main" val="1702468170"/>
                    </a:ext>
                  </a:extLst>
                </a:gridCol>
              </a:tblGrid>
              <a:tr h="370840">
                <a:tc>
                  <a:txBody>
                    <a:bodyPr/>
                    <a:lstStyle/>
                    <a:p>
                      <a:endParaRPr lang="es-DO"/>
                    </a:p>
                  </a:txBody>
                  <a:tcPr/>
                </a:tc>
                <a:tc>
                  <a:txBody>
                    <a:bodyPr/>
                    <a:lstStyle/>
                    <a:p>
                      <a:endParaRPr lang="es-DO"/>
                    </a:p>
                  </a:txBody>
                  <a:tcPr/>
                </a:tc>
                <a:extLst>
                  <a:ext uri="{0D108BD9-81ED-4DB2-BD59-A6C34878D82A}">
                    <a16:rowId xmlns:a16="http://schemas.microsoft.com/office/drawing/2014/main" val="1331546861"/>
                  </a:ext>
                </a:extLst>
              </a:tr>
              <a:tr h="370840">
                <a:tc>
                  <a:txBody>
                    <a:bodyPr/>
                    <a:lstStyle/>
                    <a:p>
                      <a:endParaRPr lang="es-DO"/>
                    </a:p>
                  </a:txBody>
                  <a:tcPr/>
                </a:tc>
                <a:tc>
                  <a:txBody>
                    <a:bodyPr/>
                    <a:lstStyle/>
                    <a:p>
                      <a:r>
                        <a:rPr lang="es-DO" dirty="0"/>
                        <a:t>https://reportacero.com/aumenta-turquia-9-4-produccion-de-acero-en-2024-a-36-89-millones-de-toneladas/</a:t>
                      </a:r>
                    </a:p>
                  </a:txBody>
                  <a:tcPr/>
                </a:tc>
                <a:extLst>
                  <a:ext uri="{0D108BD9-81ED-4DB2-BD59-A6C34878D82A}">
                    <a16:rowId xmlns:a16="http://schemas.microsoft.com/office/drawing/2014/main" val="507300927"/>
                  </a:ext>
                </a:extLst>
              </a:tr>
              <a:tr h="370840">
                <a:tc>
                  <a:txBody>
                    <a:bodyPr/>
                    <a:lstStyle/>
                    <a:p>
                      <a:endParaRPr lang="es-DO"/>
                    </a:p>
                  </a:txBody>
                  <a:tcPr/>
                </a:tc>
                <a:tc>
                  <a:txBody>
                    <a:bodyPr/>
                    <a:lstStyle/>
                    <a:p>
                      <a:r>
                        <a:rPr lang="es-DO" dirty="0"/>
                        <a:t>https://www.yieh.com/en/News/canada-concludes-re-investigation-on-turkeys-rebar//141112</a:t>
                      </a:r>
                    </a:p>
                  </a:txBody>
                  <a:tcPr/>
                </a:tc>
                <a:extLst>
                  <a:ext uri="{0D108BD9-81ED-4DB2-BD59-A6C34878D82A}">
                    <a16:rowId xmlns:a16="http://schemas.microsoft.com/office/drawing/2014/main" val="626012166"/>
                  </a:ext>
                </a:extLst>
              </a:tr>
              <a:tr h="370840">
                <a:tc>
                  <a:txBody>
                    <a:bodyPr/>
                    <a:lstStyle/>
                    <a:p>
                      <a:endParaRPr lang="es-DO"/>
                    </a:p>
                  </a:txBody>
                  <a:tcPr/>
                </a:tc>
                <a:tc>
                  <a:txBody>
                    <a:bodyPr/>
                    <a:lstStyle/>
                    <a:p>
                      <a:r>
                        <a:rPr lang="es-DO" dirty="0"/>
                        <a:t>https://www.steelorbis.com/steel-news/latest-news/turkishrebarexportsup-259-percent-in-january-may-2025-1398549.htm</a:t>
                      </a:r>
                    </a:p>
                  </a:txBody>
                  <a:tcPr/>
                </a:tc>
                <a:extLst>
                  <a:ext uri="{0D108BD9-81ED-4DB2-BD59-A6C34878D82A}">
                    <a16:rowId xmlns:a16="http://schemas.microsoft.com/office/drawing/2014/main" val="1750902591"/>
                  </a:ext>
                </a:extLst>
              </a:tr>
              <a:tr h="370840">
                <a:tc>
                  <a:txBody>
                    <a:bodyPr/>
                    <a:lstStyle/>
                    <a:p>
                      <a:endParaRPr lang="es-DO"/>
                    </a:p>
                  </a:txBody>
                  <a:tcPr/>
                </a:tc>
                <a:tc>
                  <a:txBody>
                    <a:bodyPr/>
                    <a:lstStyle/>
                    <a:p>
                      <a:r>
                        <a:rPr lang="es-DO" dirty="0"/>
                        <a:t>https://yieh.com/en/News/turkey-raises-rebar-import-tariff-to-30/111971</a:t>
                      </a:r>
                    </a:p>
                  </a:txBody>
                  <a:tcPr/>
                </a:tc>
                <a:extLst>
                  <a:ext uri="{0D108BD9-81ED-4DB2-BD59-A6C34878D82A}">
                    <a16:rowId xmlns:a16="http://schemas.microsoft.com/office/drawing/2014/main" val="1973079807"/>
                  </a:ext>
                </a:extLst>
              </a:tr>
              <a:tr h="370840">
                <a:tc>
                  <a:txBody>
                    <a:bodyPr/>
                    <a:lstStyle/>
                    <a:p>
                      <a:endParaRPr lang="es-DO"/>
                    </a:p>
                  </a:txBody>
                  <a:tcPr/>
                </a:tc>
                <a:tc>
                  <a:txBody>
                    <a:bodyPr/>
                    <a:lstStyle/>
                    <a:p>
                      <a:r>
                        <a:rPr lang="es-DO" dirty="0"/>
                        <a:t>https://wits.worldbank.org/tariff/trains/en/country/TUR/partner/TUR/product/721420</a:t>
                      </a:r>
                    </a:p>
                  </a:txBody>
                  <a:tcPr/>
                </a:tc>
                <a:extLst>
                  <a:ext uri="{0D108BD9-81ED-4DB2-BD59-A6C34878D82A}">
                    <a16:rowId xmlns:a16="http://schemas.microsoft.com/office/drawing/2014/main" val="2395467295"/>
                  </a:ext>
                </a:extLst>
              </a:tr>
              <a:tr h="370840">
                <a:tc>
                  <a:txBody>
                    <a:bodyPr/>
                    <a:lstStyle/>
                    <a:p>
                      <a:endParaRPr lang="es-DO"/>
                    </a:p>
                  </a:txBody>
                  <a:tcPr/>
                </a:tc>
                <a:tc>
                  <a:txBody>
                    <a:bodyPr/>
                    <a:lstStyle/>
                    <a:p>
                      <a:r>
                        <a:rPr lang="es-DO" dirty="0"/>
                        <a:t>https://ustr.gov/about-us/policy-offices/press-office/press-releases/2024/october/remarks-assistant-us-trade-representative-sushan-demirjian-global-forum-steel-excess-capacity</a:t>
                      </a:r>
                    </a:p>
                  </a:txBody>
                  <a:tcPr/>
                </a:tc>
                <a:extLst>
                  <a:ext uri="{0D108BD9-81ED-4DB2-BD59-A6C34878D82A}">
                    <a16:rowId xmlns:a16="http://schemas.microsoft.com/office/drawing/2014/main" val="213108565"/>
                  </a:ext>
                </a:extLst>
              </a:tr>
              <a:tr h="370840">
                <a:tc>
                  <a:txBody>
                    <a:bodyPr/>
                    <a:lstStyle/>
                    <a:p>
                      <a:endParaRPr lang="es-DO"/>
                    </a:p>
                  </a:txBody>
                  <a:tcPr/>
                </a:tc>
                <a:tc>
                  <a:txBody>
                    <a:bodyPr/>
                    <a:lstStyle/>
                    <a:p>
                      <a:r>
                        <a:rPr lang="es-DO" dirty="0"/>
                        <a:t>https://www.steelorbis.com/steel-news/latest-news/oecd-global-steel-excess-capacity-to-reach-721-million-mt-by-2027-1385781.htm</a:t>
                      </a:r>
                    </a:p>
                  </a:txBody>
                  <a:tcPr/>
                </a:tc>
                <a:extLst>
                  <a:ext uri="{0D108BD9-81ED-4DB2-BD59-A6C34878D82A}">
                    <a16:rowId xmlns:a16="http://schemas.microsoft.com/office/drawing/2014/main" val="3268983315"/>
                  </a:ext>
                </a:extLst>
              </a:tr>
            </a:tbl>
          </a:graphicData>
        </a:graphic>
      </p:graphicFrame>
    </p:spTree>
    <p:extLst>
      <p:ext uri="{BB962C8B-B14F-4D97-AF65-F5344CB8AC3E}">
        <p14:creationId xmlns:p14="http://schemas.microsoft.com/office/powerpoint/2010/main" val="389371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B22447-1A21-DEEB-9A1D-A623200B7FDB}"/>
              </a:ext>
            </a:extLst>
          </p:cNvPr>
          <p:cNvPicPr>
            <a:picLocks noChangeAspect="1"/>
          </p:cNvPicPr>
          <p:nvPr/>
        </p:nvPicPr>
        <p:blipFill>
          <a:blip r:embed="rId2"/>
          <a:stretch>
            <a:fillRect/>
          </a:stretch>
        </p:blipFill>
        <p:spPr>
          <a:xfrm>
            <a:off x="929020" y="539934"/>
            <a:ext cx="3848100" cy="1057275"/>
          </a:xfrm>
          <a:prstGeom prst="rect">
            <a:avLst/>
          </a:prstGeom>
        </p:spPr>
      </p:pic>
      <p:sp>
        <p:nvSpPr>
          <p:cNvPr id="5" name="TextBox 4">
            <a:extLst>
              <a:ext uri="{FF2B5EF4-FFF2-40B4-BE49-F238E27FC236}">
                <a16:creationId xmlns:a16="http://schemas.microsoft.com/office/drawing/2014/main" id="{1615CF7E-E9D1-0059-592C-DECDB70F8829}"/>
              </a:ext>
            </a:extLst>
          </p:cNvPr>
          <p:cNvSpPr txBox="1"/>
          <p:nvPr/>
        </p:nvSpPr>
        <p:spPr>
          <a:xfrm>
            <a:off x="478465" y="5671735"/>
            <a:ext cx="11536326" cy="646331"/>
          </a:xfrm>
          <a:prstGeom prst="rect">
            <a:avLst/>
          </a:prstGeom>
          <a:noFill/>
        </p:spPr>
        <p:txBody>
          <a:bodyPr wrap="square">
            <a:spAutoFit/>
          </a:bodyPr>
          <a:lstStyle/>
          <a:p>
            <a:r>
              <a:rPr lang="es-DO" dirty="0">
                <a:hlinkClick r:id="rId3"/>
              </a:rPr>
              <a:t>https://reportacero.com/disminuye-importacion-de-palanquilla-procedente-de-rusia-a-turquia/</a:t>
            </a:r>
            <a:endParaRPr lang="es-DO" dirty="0"/>
          </a:p>
          <a:p>
            <a:endParaRPr lang="es-DO" dirty="0"/>
          </a:p>
        </p:txBody>
      </p:sp>
      <p:pic>
        <p:nvPicPr>
          <p:cNvPr id="7" name="Picture 6">
            <a:extLst>
              <a:ext uri="{FF2B5EF4-FFF2-40B4-BE49-F238E27FC236}">
                <a16:creationId xmlns:a16="http://schemas.microsoft.com/office/drawing/2014/main" id="{78576A10-5E8B-BF8D-6F64-38F786F376C4}"/>
              </a:ext>
            </a:extLst>
          </p:cNvPr>
          <p:cNvPicPr>
            <a:picLocks noChangeAspect="1"/>
          </p:cNvPicPr>
          <p:nvPr/>
        </p:nvPicPr>
        <p:blipFill>
          <a:blip r:embed="rId4"/>
          <a:stretch>
            <a:fillRect/>
          </a:stretch>
        </p:blipFill>
        <p:spPr>
          <a:xfrm>
            <a:off x="3811439" y="773296"/>
            <a:ext cx="1762125" cy="590550"/>
          </a:xfrm>
          <a:prstGeom prst="rect">
            <a:avLst/>
          </a:prstGeom>
        </p:spPr>
      </p:pic>
      <p:sp>
        <p:nvSpPr>
          <p:cNvPr id="9" name="TextBox 8">
            <a:extLst>
              <a:ext uri="{FF2B5EF4-FFF2-40B4-BE49-F238E27FC236}">
                <a16:creationId xmlns:a16="http://schemas.microsoft.com/office/drawing/2014/main" id="{E77F4019-2E7A-0E55-1645-353D602953E0}"/>
              </a:ext>
            </a:extLst>
          </p:cNvPr>
          <p:cNvSpPr txBox="1"/>
          <p:nvPr/>
        </p:nvSpPr>
        <p:spPr>
          <a:xfrm>
            <a:off x="929020" y="1799354"/>
            <a:ext cx="10072577" cy="3670236"/>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7 de agosto de 2024.- La reciente entrada de material chino barato a Turquía se ha sumado a los factores que explican el ya decreciente flujo de palanquilla rusa al país de Medio Oriente, dijeron fuentes comerciales.</a:t>
            </a:r>
          </a:p>
          <a:p>
            <a:pPr algn="l">
              <a:lnSpc>
                <a:spcPts val="1950"/>
              </a:lnSpc>
              <a:spcAft>
                <a:spcPts val="1875"/>
              </a:spcAft>
              <a:buNone/>
            </a:pPr>
            <a:r>
              <a:rPr lang="es-DO" b="1" i="0" dirty="0">
                <a:solidFill>
                  <a:srgbClr val="2C2F34"/>
                </a:solidFill>
                <a:effectLst/>
                <a:latin typeface="-apple-system"/>
              </a:rPr>
              <a:t>Tradicionalmente, Rusia era el principal proveedor de palanquilla de Turquía</a:t>
            </a:r>
            <a:r>
              <a:rPr lang="es-DO" b="0" i="0" dirty="0">
                <a:solidFill>
                  <a:srgbClr val="2C2F34"/>
                </a:solidFill>
                <a:effectLst/>
                <a:latin typeface="-apple-system"/>
              </a:rPr>
              <a:t>, pero tras la invasión de Ucrania en 2022 y la creciente presión de las sanciones comerciales occidentales, la lealtad de los clientes turcos se ha ido erosionando gradualmente. En el primer semestre de 2023, el país importó un total de 3.24 millones de toneladas de acero semiacabado, de las cuales 1.85 millones de toneladas, el 54%, procedieron de Rusia. Malasia, China e Indonesia suministraron 151,000 toneladas, 52,810 toneladas y 81,216 toneladas respectivamente, según datos de Global </a:t>
            </a:r>
            <a:r>
              <a:rPr lang="es-DO" b="0" i="0" dirty="0" err="1">
                <a:solidFill>
                  <a:srgbClr val="2C2F34"/>
                </a:solidFill>
                <a:effectLst/>
                <a:latin typeface="-apple-system"/>
              </a:rPr>
              <a:t>Trade</a:t>
            </a:r>
            <a:r>
              <a:rPr lang="es-DO" b="0" i="0" dirty="0">
                <a:solidFill>
                  <a:srgbClr val="2C2F34"/>
                </a:solidFill>
                <a:effectLst/>
                <a:latin typeface="-apple-system"/>
              </a:rPr>
              <a:t> </a:t>
            </a:r>
            <a:r>
              <a:rPr lang="es-DO" b="0" i="0" dirty="0" err="1">
                <a:solidFill>
                  <a:srgbClr val="2C2F34"/>
                </a:solidFill>
                <a:effectLst/>
                <a:latin typeface="-apple-system"/>
              </a:rPr>
              <a:t>Tracker</a:t>
            </a:r>
            <a:r>
              <a:rPr lang="es-DO" b="0" i="0" dirty="0">
                <a:solidFill>
                  <a:srgbClr val="2C2F34"/>
                </a:solidFill>
                <a:effectLst/>
                <a:latin typeface="-apple-system"/>
              </a:rPr>
              <a:t> (GTT). Mientras tanto, entre enero y junio de 2024, cuando Turquía importó un total de 3.18 millones de toneladas de productos de acero semiacabados, la participación de Rusia cayó al 27%, 862,521 toneladas. Al mismo tiempo, Malasia aumentó su suministro de dichos materiales a Turquía a 929,182 toneladas y a Indonesia a 309.156 toneladas.</a:t>
            </a:r>
          </a:p>
        </p:txBody>
      </p:sp>
    </p:spTree>
    <p:extLst>
      <p:ext uri="{BB962C8B-B14F-4D97-AF65-F5344CB8AC3E}">
        <p14:creationId xmlns:p14="http://schemas.microsoft.com/office/powerpoint/2010/main" val="2122889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F6EF9-A3D1-D1A6-FF02-4A588E720F93}"/>
              </a:ext>
            </a:extLst>
          </p:cNvPr>
          <p:cNvPicPr>
            <a:picLocks noChangeAspect="1"/>
          </p:cNvPicPr>
          <p:nvPr/>
        </p:nvPicPr>
        <p:blipFill>
          <a:blip r:embed="rId2"/>
          <a:stretch>
            <a:fillRect/>
          </a:stretch>
        </p:blipFill>
        <p:spPr>
          <a:xfrm>
            <a:off x="5734476" y="174287"/>
            <a:ext cx="4514850" cy="1371600"/>
          </a:xfrm>
          <a:prstGeom prst="rect">
            <a:avLst/>
          </a:prstGeom>
        </p:spPr>
      </p:pic>
      <p:pic>
        <p:nvPicPr>
          <p:cNvPr id="7" name="Picture 6">
            <a:extLst>
              <a:ext uri="{FF2B5EF4-FFF2-40B4-BE49-F238E27FC236}">
                <a16:creationId xmlns:a16="http://schemas.microsoft.com/office/drawing/2014/main" id="{437A363F-A4EE-41AE-24AC-10CF9893EB9F}"/>
              </a:ext>
            </a:extLst>
          </p:cNvPr>
          <p:cNvPicPr>
            <a:picLocks noChangeAspect="1"/>
          </p:cNvPicPr>
          <p:nvPr/>
        </p:nvPicPr>
        <p:blipFill>
          <a:blip r:embed="rId3"/>
          <a:stretch>
            <a:fillRect/>
          </a:stretch>
        </p:blipFill>
        <p:spPr>
          <a:xfrm>
            <a:off x="588351" y="333668"/>
            <a:ext cx="5146125" cy="1907044"/>
          </a:xfrm>
          <a:prstGeom prst="rect">
            <a:avLst/>
          </a:prstGeom>
        </p:spPr>
      </p:pic>
      <p:sp>
        <p:nvSpPr>
          <p:cNvPr id="9" name="TextBox 8">
            <a:extLst>
              <a:ext uri="{FF2B5EF4-FFF2-40B4-BE49-F238E27FC236}">
                <a16:creationId xmlns:a16="http://schemas.microsoft.com/office/drawing/2014/main" id="{7D44C6A5-E27B-8FA7-27D4-E52D39C391CA}"/>
              </a:ext>
            </a:extLst>
          </p:cNvPr>
          <p:cNvSpPr txBox="1"/>
          <p:nvPr/>
        </p:nvSpPr>
        <p:spPr>
          <a:xfrm>
            <a:off x="676939" y="2400093"/>
            <a:ext cx="11114568" cy="2118529"/>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En 2024, las siderúrgicas turcas aumentaron la producción de acero en un 9.4% en comparación con 2023, hasta 36.89 millones de toneladas. La producción de arrabio en el país aumentó un 17.2% interanual el año pasado, hasta 10.19 millones de toneladas.</a:t>
            </a:r>
          </a:p>
          <a:p>
            <a:pPr algn="l">
              <a:lnSpc>
                <a:spcPts val="1950"/>
              </a:lnSpc>
              <a:spcAft>
                <a:spcPts val="1875"/>
              </a:spcAft>
              <a:buNone/>
            </a:pPr>
            <a:r>
              <a:rPr lang="es-DO" b="0" i="0" dirty="0">
                <a:solidFill>
                  <a:srgbClr val="2C2F34"/>
                </a:solidFill>
                <a:effectLst/>
                <a:latin typeface="-apple-system"/>
              </a:rPr>
              <a:t>La producción media mensual de acero ascendió a 3.07 millones de toneladas en comparación con 2.81 millones de toneladas en 2023, y la producción de arrabio fue de 848,800 toneladas y 724,200 toneladas, respectivamente.</a:t>
            </a:r>
          </a:p>
          <a:p>
            <a:pPr algn="l">
              <a:lnSpc>
                <a:spcPts val="1950"/>
              </a:lnSpc>
              <a:spcAft>
                <a:spcPts val="1875"/>
              </a:spcAft>
              <a:buNone/>
            </a:pPr>
            <a:r>
              <a:rPr lang="es-DO" b="0" i="0" dirty="0">
                <a:solidFill>
                  <a:srgbClr val="2C2F34"/>
                </a:solidFill>
                <a:effectLst/>
                <a:latin typeface="-apple-system"/>
              </a:rPr>
              <a:t>La industria siderúrgica de Turquía creció el año pasado después de dos años de estancamiento.</a:t>
            </a:r>
          </a:p>
        </p:txBody>
      </p:sp>
      <p:sp>
        <p:nvSpPr>
          <p:cNvPr id="11" name="TextBox 10">
            <a:extLst>
              <a:ext uri="{FF2B5EF4-FFF2-40B4-BE49-F238E27FC236}">
                <a16:creationId xmlns:a16="http://schemas.microsoft.com/office/drawing/2014/main" id="{B78BA814-BD63-DA3C-AF01-0E2C727E5428}"/>
              </a:ext>
            </a:extLst>
          </p:cNvPr>
          <p:cNvSpPr txBox="1"/>
          <p:nvPr/>
        </p:nvSpPr>
        <p:spPr>
          <a:xfrm>
            <a:off x="655674" y="4649460"/>
            <a:ext cx="11008242" cy="1874872"/>
          </a:xfrm>
          <a:prstGeom prst="rect">
            <a:avLst/>
          </a:prstGeom>
          <a:noFill/>
        </p:spPr>
        <p:txBody>
          <a:bodyPr wrap="square">
            <a:spAutoFit/>
          </a:bodyPr>
          <a:lstStyle/>
          <a:p>
            <a:pPr algn="l">
              <a:lnSpc>
                <a:spcPts val="1950"/>
              </a:lnSpc>
              <a:spcAft>
                <a:spcPts val="1875"/>
              </a:spcAft>
              <a:buNone/>
            </a:pPr>
            <a:r>
              <a:rPr lang="es-DO" b="0" i="0" dirty="0">
                <a:solidFill>
                  <a:srgbClr val="2C2F34"/>
                </a:solidFill>
                <a:effectLst/>
                <a:latin typeface="-apple-system"/>
              </a:rPr>
              <a:t>Se espera que el crecimiento continúe en 2025, impulsado por la inversión gubernamental, la expansión de los mercados en la región y la integración de tecnologías verdes, aunque persisten los riesgos de precios más bajos de las materias primas y la inestabilidad geopolítica.</a:t>
            </a:r>
          </a:p>
          <a:p>
            <a:pPr algn="l">
              <a:lnSpc>
                <a:spcPts val="1950"/>
              </a:lnSpc>
              <a:spcAft>
                <a:spcPts val="1875"/>
              </a:spcAft>
              <a:buNone/>
            </a:pPr>
            <a:r>
              <a:rPr lang="es-DO" b="0" i="0" dirty="0" err="1">
                <a:solidFill>
                  <a:srgbClr val="2C2F34"/>
                </a:solidFill>
                <a:effectLst/>
                <a:latin typeface="-apple-system"/>
              </a:rPr>
              <a:t>WorldSteel</a:t>
            </a:r>
            <a:r>
              <a:rPr lang="es-DO" b="0" i="0" dirty="0">
                <a:solidFill>
                  <a:srgbClr val="2C2F34"/>
                </a:solidFill>
                <a:effectLst/>
                <a:latin typeface="-apple-system"/>
              </a:rPr>
              <a:t> espera que la demanda de acero en Turquía disminuya un 1,7% en 2025 en comparación con 2024, hasta 35.5 millones de toneladas. Al mismo tiempo, en 2024, se espera que la cifra alcance los 36 millones de toneladas, un 5.5% menos que en 2024.</a:t>
            </a:r>
          </a:p>
        </p:txBody>
      </p:sp>
    </p:spTree>
    <p:extLst>
      <p:ext uri="{BB962C8B-B14F-4D97-AF65-F5344CB8AC3E}">
        <p14:creationId xmlns:p14="http://schemas.microsoft.com/office/powerpoint/2010/main" val="292478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BDE84-D01D-9AEF-2A4E-9DBB892E955D}"/>
              </a:ext>
            </a:extLst>
          </p:cNvPr>
          <p:cNvPicPr>
            <a:picLocks noChangeAspect="1"/>
          </p:cNvPicPr>
          <p:nvPr/>
        </p:nvPicPr>
        <p:blipFill>
          <a:blip r:embed="rId2"/>
          <a:stretch>
            <a:fillRect/>
          </a:stretch>
        </p:blipFill>
        <p:spPr>
          <a:xfrm>
            <a:off x="728994" y="1637413"/>
            <a:ext cx="8033624" cy="4855487"/>
          </a:xfrm>
          <a:prstGeom prst="rect">
            <a:avLst/>
          </a:prstGeom>
        </p:spPr>
      </p:pic>
      <p:pic>
        <p:nvPicPr>
          <p:cNvPr id="5" name="Picture 4">
            <a:extLst>
              <a:ext uri="{FF2B5EF4-FFF2-40B4-BE49-F238E27FC236}">
                <a16:creationId xmlns:a16="http://schemas.microsoft.com/office/drawing/2014/main" id="{C57F2B71-9149-02F9-55A3-A80C2DDA89C0}"/>
              </a:ext>
            </a:extLst>
          </p:cNvPr>
          <p:cNvPicPr>
            <a:picLocks noChangeAspect="1"/>
          </p:cNvPicPr>
          <p:nvPr/>
        </p:nvPicPr>
        <p:blipFill>
          <a:blip r:embed="rId3"/>
          <a:stretch>
            <a:fillRect/>
          </a:stretch>
        </p:blipFill>
        <p:spPr>
          <a:xfrm>
            <a:off x="253093" y="78020"/>
            <a:ext cx="4852307" cy="1467756"/>
          </a:xfrm>
          <a:prstGeom prst="rect">
            <a:avLst/>
          </a:prstGeom>
        </p:spPr>
      </p:pic>
      <p:pic>
        <p:nvPicPr>
          <p:cNvPr id="7" name="Picture 6">
            <a:extLst>
              <a:ext uri="{FF2B5EF4-FFF2-40B4-BE49-F238E27FC236}">
                <a16:creationId xmlns:a16="http://schemas.microsoft.com/office/drawing/2014/main" id="{B672F758-F38B-E8FC-2EF0-F983FECEA115}"/>
              </a:ext>
            </a:extLst>
          </p:cNvPr>
          <p:cNvPicPr>
            <a:picLocks noChangeAspect="1"/>
          </p:cNvPicPr>
          <p:nvPr/>
        </p:nvPicPr>
        <p:blipFill>
          <a:blip r:embed="rId4"/>
          <a:stretch>
            <a:fillRect/>
          </a:stretch>
        </p:blipFill>
        <p:spPr>
          <a:xfrm>
            <a:off x="5319712" y="706890"/>
            <a:ext cx="5210175" cy="523875"/>
          </a:xfrm>
          <a:prstGeom prst="rect">
            <a:avLst/>
          </a:prstGeom>
        </p:spPr>
      </p:pic>
      <p:sp>
        <p:nvSpPr>
          <p:cNvPr id="2" name="TextBox 1">
            <a:extLst>
              <a:ext uri="{FF2B5EF4-FFF2-40B4-BE49-F238E27FC236}">
                <a16:creationId xmlns:a16="http://schemas.microsoft.com/office/drawing/2014/main" id="{C02C2885-F9E2-BEBA-5E5B-1C1EA1B797D2}"/>
              </a:ext>
            </a:extLst>
          </p:cNvPr>
          <p:cNvSpPr txBox="1"/>
          <p:nvPr/>
        </p:nvSpPr>
        <p:spPr>
          <a:xfrm>
            <a:off x="8762619" y="2785730"/>
            <a:ext cx="2561056" cy="2862322"/>
          </a:xfrm>
          <a:prstGeom prst="rect">
            <a:avLst/>
          </a:prstGeom>
          <a:noFill/>
        </p:spPr>
        <p:txBody>
          <a:bodyPr wrap="square" rtlCol="0">
            <a:spAutoFit/>
          </a:bodyPr>
          <a:lstStyle/>
          <a:p>
            <a:r>
              <a:rPr lang="es-DO" noProof="0" dirty="0"/>
              <a:t>Estos gráficos de la OCDE destacan el excedente de capacidad ociosa en la industria de acero mundial…. Lo que ha motivado acciones de defensa comercial por una amplia variedad de países</a:t>
            </a:r>
          </a:p>
        </p:txBody>
      </p:sp>
    </p:spTree>
    <p:extLst>
      <p:ext uri="{BB962C8B-B14F-4D97-AF65-F5344CB8AC3E}">
        <p14:creationId xmlns:p14="http://schemas.microsoft.com/office/powerpoint/2010/main" val="355417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38369-69A7-CC19-EECB-EDC25A4B82DE}"/>
              </a:ext>
            </a:extLst>
          </p:cNvPr>
          <p:cNvPicPr>
            <a:picLocks noChangeAspect="1"/>
          </p:cNvPicPr>
          <p:nvPr/>
        </p:nvPicPr>
        <p:blipFill>
          <a:blip r:embed="rId2"/>
          <a:stretch>
            <a:fillRect/>
          </a:stretch>
        </p:blipFill>
        <p:spPr>
          <a:xfrm>
            <a:off x="435552" y="882502"/>
            <a:ext cx="7607249" cy="4938577"/>
          </a:xfrm>
          <a:prstGeom prst="rect">
            <a:avLst/>
          </a:prstGeom>
        </p:spPr>
      </p:pic>
      <p:cxnSp>
        <p:nvCxnSpPr>
          <p:cNvPr id="4" name="Straight Arrow Connector 3">
            <a:extLst>
              <a:ext uri="{FF2B5EF4-FFF2-40B4-BE49-F238E27FC236}">
                <a16:creationId xmlns:a16="http://schemas.microsoft.com/office/drawing/2014/main" id="{76D3E9C4-ED54-B561-BA7F-42AAE1F047E3}"/>
              </a:ext>
            </a:extLst>
          </p:cNvPr>
          <p:cNvCxnSpPr>
            <a:cxnSpLocks/>
          </p:cNvCxnSpPr>
          <p:nvPr/>
        </p:nvCxnSpPr>
        <p:spPr>
          <a:xfrm>
            <a:off x="3019647" y="2360428"/>
            <a:ext cx="3540641" cy="1169581"/>
          </a:xfrm>
          <a:prstGeom prst="straightConnector1">
            <a:avLst/>
          </a:prstGeom>
          <a:ln>
            <a:solidFill>
              <a:srgbClr val="C0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4E7A0AC-37B9-C94C-1121-AE9D3F4CD506}"/>
              </a:ext>
            </a:extLst>
          </p:cNvPr>
          <p:cNvSpPr txBox="1"/>
          <p:nvPr/>
        </p:nvSpPr>
        <p:spPr>
          <a:xfrm>
            <a:off x="8528703" y="1514057"/>
            <a:ext cx="2561056" cy="2585323"/>
          </a:xfrm>
          <a:prstGeom prst="rect">
            <a:avLst/>
          </a:prstGeom>
          <a:noFill/>
        </p:spPr>
        <p:txBody>
          <a:bodyPr wrap="square" rtlCol="0">
            <a:spAutoFit/>
          </a:bodyPr>
          <a:lstStyle/>
          <a:p>
            <a:r>
              <a:rPr lang="es-DO" noProof="0" dirty="0"/>
              <a:t>Este exceso de capacidad, ha reducido el margen operativo del sector… el cual superaba el 15% en </a:t>
            </a:r>
            <a:r>
              <a:rPr lang="es-DO" dirty="0"/>
              <a:t>la primera década del siglo XXI, a ser inferiores al 10% luego del 2010…</a:t>
            </a:r>
            <a:endParaRPr lang="es-DO" noProof="0" dirty="0"/>
          </a:p>
        </p:txBody>
      </p:sp>
    </p:spTree>
    <p:extLst>
      <p:ext uri="{BB962C8B-B14F-4D97-AF65-F5344CB8AC3E}">
        <p14:creationId xmlns:p14="http://schemas.microsoft.com/office/powerpoint/2010/main" val="73326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38E91D-55DC-D8C3-4F44-37A74736372D}"/>
              </a:ext>
            </a:extLst>
          </p:cNvPr>
          <p:cNvPicPr>
            <a:picLocks noChangeAspect="1"/>
          </p:cNvPicPr>
          <p:nvPr/>
        </p:nvPicPr>
        <p:blipFill>
          <a:blip r:embed="rId2"/>
          <a:stretch>
            <a:fillRect/>
          </a:stretch>
        </p:blipFill>
        <p:spPr>
          <a:xfrm>
            <a:off x="694217" y="981750"/>
            <a:ext cx="6631615" cy="1551669"/>
          </a:xfrm>
          <a:prstGeom prst="rect">
            <a:avLst/>
          </a:prstGeom>
        </p:spPr>
      </p:pic>
      <p:pic>
        <p:nvPicPr>
          <p:cNvPr id="3" name="Picture 2">
            <a:extLst>
              <a:ext uri="{FF2B5EF4-FFF2-40B4-BE49-F238E27FC236}">
                <a16:creationId xmlns:a16="http://schemas.microsoft.com/office/drawing/2014/main" id="{FC5EA025-3DCD-4724-C2D2-FFA555E20286}"/>
              </a:ext>
            </a:extLst>
          </p:cNvPr>
          <p:cNvPicPr>
            <a:picLocks noChangeAspect="1"/>
          </p:cNvPicPr>
          <p:nvPr/>
        </p:nvPicPr>
        <p:blipFill>
          <a:blip r:embed="rId3"/>
          <a:stretch>
            <a:fillRect/>
          </a:stretch>
        </p:blipFill>
        <p:spPr>
          <a:xfrm>
            <a:off x="8007672" y="1458686"/>
            <a:ext cx="3620993" cy="925284"/>
          </a:xfrm>
          <a:prstGeom prst="rect">
            <a:avLst/>
          </a:prstGeom>
        </p:spPr>
      </p:pic>
      <p:sp>
        <p:nvSpPr>
          <p:cNvPr id="7" name="TextBox 6">
            <a:extLst>
              <a:ext uri="{FF2B5EF4-FFF2-40B4-BE49-F238E27FC236}">
                <a16:creationId xmlns:a16="http://schemas.microsoft.com/office/drawing/2014/main" id="{820DF286-F31B-0FDD-F240-5828883AEA5E}"/>
              </a:ext>
            </a:extLst>
          </p:cNvPr>
          <p:cNvSpPr txBox="1"/>
          <p:nvPr/>
        </p:nvSpPr>
        <p:spPr>
          <a:xfrm>
            <a:off x="694217" y="2739532"/>
            <a:ext cx="8977423" cy="3170099"/>
          </a:xfrm>
          <a:prstGeom prst="rect">
            <a:avLst/>
          </a:prstGeom>
          <a:noFill/>
        </p:spPr>
        <p:txBody>
          <a:bodyPr wrap="square">
            <a:spAutoFit/>
          </a:bodyPr>
          <a:lstStyle/>
          <a:p>
            <a:r>
              <a:rPr lang="es-DO" sz="2000" b="0" i="0" dirty="0">
                <a:solidFill>
                  <a:srgbClr val="000000"/>
                </a:solidFill>
                <a:effectLst/>
                <a:latin typeface="Open Sans" panose="020B0606030504020204" pitchFamily="34" charset="0"/>
              </a:rPr>
              <a:t>Según el Boletín Oficial de Turquía, Turquía aumentó el arancel de importación de varillas corrugadas del 10 % al 30 % desde el 1 de enero de 2020.</a:t>
            </a:r>
            <a:br>
              <a:rPr lang="es-DO" sz="2000" dirty="0"/>
            </a:br>
            <a:br>
              <a:rPr lang="es-DO" sz="2000" dirty="0"/>
            </a:br>
            <a:r>
              <a:rPr lang="es-DO" sz="2000" b="0" i="0" dirty="0">
                <a:solidFill>
                  <a:srgbClr val="000000"/>
                </a:solidFill>
                <a:effectLst/>
                <a:latin typeface="Open Sans" panose="020B0606030504020204" pitchFamily="34" charset="0"/>
              </a:rPr>
              <a:t>El arancel de importación para la bobina laminada en frío (CRC) utilizada por el fabricante de acero galvanizado y </a:t>
            </a:r>
            <a:r>
              <a:rPr lang="es-DO" sz="2000" b="0" i="0" dirty="0" err="1">
                <a:solidFill>
                  <a:srgbClr val="000000"/>
                </a:solidFill>
                <a:effectLst/>
                <a:latin typeface="Open Sans" panose="020B0606030504020204" pitchFamily="34" charset="0"/>
              </a:rPr>
              <a:t>prerrevestido</a:t>
            </a:r>
            <a:r>
              <a:rPr lang="es-DO" sz="2000" b="0" i="0" dirty="0">
                <a:solidFill>
                  <a:srgbClr val="000000"/>
                </a:solidFill>
                <a:effectLst/>
                <a:latin typeface="Open Sans" panose="020B0606030504020204" pitchFamily="34" charset="0"/>
              </a:rPr>
              <a:t> es actualmente del 10 %.</a:t>
            </a:r>
            <a:br>
              <a:rPr lang="es-DO" sz="2000" dirty="0"/>
            </a:br>
            <a:br>
              <a:rPr lang="es-DO" sz="2000" dirty="0"/>
            </a:br>
            <a:r>
              <a:rPr lang="es-DO" sz="2000" b="0" i="0" dirty="0">
                <a:solidFill>
                  <a:srgbClr val="000000"/>
                </a:solidFill>
                <a:effectLst/>
                <a:latin typeface="Open Sans" panose="020B0606030504020204" pitchFamily="34" charset="0"/>
              </a:rPr>
              <a:t>Además, también se ha cancelado el arancel de importación del 2 % para el arrabio.</a:t>
            </a:r>
            <a:endParaRPr lang="es-DO" sz="2000" dirty="0"/>
          </a:p>
        </p:txBody>
      </p:sp>
      <p:sp>
        <p:nvSpPr>
          <p:cNvPr id="2" name="TextBox 1">
            <a:extLst>
              <a:ext uri="{FF2B5EF4-FFF2-40B4-BE49-F238E27FC236}">
                <a16:creationId xmlns:a16="http://schemas.microsoft.com/office/drawing/2014/main" id="{FE9194C7-7090-1F0D-A8C3-7236B5F20ADD}"/>
              </a:ext>
            </a:extLst>
          </p:cNvPr>
          <p:cNvSpPr txBox="1"/>
          <p:nvPr/>
        </p:nvSpPr>
        <p:spPr>
          <a:xfrm>
            <a:off x="598522" y="249971"/>
            <a:ext cx="10576295" cy="369332"/>
          </a:xfrm>
          <a:prstGeom prst="rect">
            <a:avLst/>
          </a:prstGeom>
          <a:noFill/>
        </p:spPr>
        <p:txBody>
          <a:bodyPr wrap="square" rtlCol="0">
            <a:spAutoFit/>
          </a:bodyPr>
          <a:lstStyle/>
          <a:p>
            <a:r>
              <a:rPr lang="es-DO" noProof="0" dirty="0"/>
              <a:t>Turquía ha optado por defender su mercado aumentando su </a:t>
            </a:r>
            <a:r>
              <a:rPr lang="es-DO" dirty="0"/>
              <a:t>arancel NMF…</a:t>
            </a:r>
            <a:endParaRPr lang="es-DO" noProof="0" dirty="0"/>
          </a:p>
        </p:txBody>
      </p:sp>
    </p:spTree>
    <p:extLst>
      <p:ext uri="{BB962C8B-B14F-4D97-AF65-F5344CB8AC3E}">
        <p14:creationId xmlns:p14="http://schemas.microsoft.com/office/powerpoint/2010/main" val="3329792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1FE57-C062-F890-F245-E885CB445180}"/>
              </a:ext>
            </a:extLst>
          </p:cNvPr>
          <p:cNvPicPr>
            <a:picLocks noChangeAspect="1"/>
          </p:cNvPicPr>
          <p:nvPr/>
        </p:nvPicPr>
        <p:blipFill>
          <a:blip r:embed="rId2"/>
          <a:stretch>
            <a:fillRect/>
          </a:stretch>
        </p:blipFill>
        <p:spPr>
          <a:xfrm>
            <a:off x="669471" y="1178182"/>
            <a:ext cx="10853057" cy="3952303"/>
          </a:xfrm>
          <a:prstGeom prst="rect">
            <a:avLst/>
          </a:prstGeom>
        </p:spPr>
      </p:pic>
    </p:spTree>
    <p:extLst>
      <p:ext uri="{BB962C8B-B14F-4D97-AF65-F5344CB8AC3E}">
        <p14:creationId xmlns:p14="http://schemas.microsoft.com/office/powerpoint/2010/main" val="31470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496032-7464-FC9C-F991-436BB8DC206F}"/>
              </a:ext>
            </a:extLst>
          </p:cNvPr>
          <p:cNvPicPr>
            <a:picLocks noChangeAspect="1"/>
          </p:cNvPicPr>
          <p:nvPr/>
        </p:nvPicPr>
        <p:blipFill>
          <a:blip r:embed="rId2"/>
          <a:stretch>
            <a:fillRect/>
          </a:stretch>
        </p:blipFill>
        <p:spPr>
          <a:xfrm>
            <a:off x="2888005" y="1732778"/>
            <a:ext cx="6415483" cy="4505530"/>
          </a:xfrm>
          <a:prstGeom prst="rect">
            <a:avLst/>
          </a:prstGeom>
        </p:spPr>
      </p:pic>
      <p:sp>
        <p:nvSpPr>
          <p:cNvPr id="4" name="TextBox 3">
            <a:extLst>
              <a:ext uri="{FF2B5EF4-FFF2-40B4-BE49-F238E27FC236}">
                <a16:creationId xmlns:a16="http://schemas.microsoft.com/office/drawing/2014/main" id="{03ABFEC0-CC32-CD77-2663-1CD0B96E1211}"/>
              </a:ext>
            </a:extLst>
          </p:cNvPr>
          <p:cNvSpPr txBox="1"/>
          <p:nvPr/>
        </p:nvSpPr>
        <p:spPr>
          <a:xfrm>
            <a:off x="2888005" y="239485"/>
            <a:ext cx="3069772" cy="369332"/>
          </a:xfrm>
          <a:prstGeom prst="rect">
            <a:avLst/>
          </a:prstGeom>
          <a:noFill/>
        </p:spPr>
        <p:txBody>
          <a:bodyPr wrap="square" rtlCol="0">
            <a:spAutoFit/>
          </a:bodyPr>
          <a:lstStyle/>
          <a:p>
            <a:r>
              <a:rPr lang="en-US" dirty="0"/>
              <a:t>Pagina 8</a:t>
            </a:r>
            <a:endParaRPr lang="es-DO" dirty="0"/>
          </a:p>
        </p:txBody>
      </p:sp>
      <p:pic>
        <p:nvPicPr>
          <p:cNvPr id="8" name="Picture 7">
            <a:extLst>
              <a:ext uri="{FF2B5EF4-FFF2-40B4-BE49-F238E27FC236}">
                <a16:creationId xmlns:a16="http://schemas.microsoft.com/office/drawing/2014/main" id="{514EC77C-4C49-362D-8AA8-7CEFC0FAF4D8}"/>
              </a:ext>
            </a:extLst>
          </p:cNvPr>
          <p:cNvPicPr>
            <a:picLocks noChangeAspect="1"/>
          </p:cNvPicPr>
          <p:nvPr/>
        </p:nvPicPr>
        <p:blipFill>
          <a:blip r:embed="rId3"/>
          <a:stretch>
            <a:fillRect/>
          </a:stretch>
        </p:blipFill>
        <p:spPr>
          <a:xfrm>
            <a:off x="220486" y="239485"/>
            <a:ext cx="2404700" cy="6379029"/>
          </a:xfrm>
          <a:prstGeom prst="rect">
            <a:avLst/>
          </a:prstGeom>
        </p:spPr>
      </p:pic>
      <p:sp>
        <p:nvSpPr>
          <p:cNvPr id="2" name="Rectangle: Rounded Corners 1">
            <a:extLst>
              <a:ext uri="{FF2B5EF4-FFF2-40B4-BE49-F238E27FC236}">
                <a16:creationId xmlns:a16="http://schemas.microsoft.com/office/drawing/2014/main" id="{CC2A0F37-37B7-3930-CBF2-E555CF5B523A}"/>
              </a:ext>
            </a:extLst>
          </p:cNvPr>
          <p:cNvSpPr/>
          <p:nvPr/>
        </p:nvSpPr>
        <p:spPr>
          <a:xfrm>
            <a:off x="3211033" y="5645888"/>
            <a:ext cx="6092455" cy="167314"/>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5" name="TextBox 4">
            <a:extLst>
              <a:ext uri="{FF2B5EF4-FFF2-40B4-BE49-F238E27FC236}">
                <a16:creationId xmlns:a16="http://schemas.microsoft.com/office/drawing/2014/main" id="{FA1CF972-1D0F-687F-3E78-A01946898899}"/>
              </a:ext>
            </a:extLst>
          </p:cNvPr>
          <p:cNvSpPr txBox="1"/>
          <p:nvPr/>
        </p:nvSpPr>
        <p:spPr>
          <a:xfrm>
            <a:off x="4699591" y="478465"/>
            <a:ext cx="5667153" cy="1200329"/>
          </a:xfrm>
          <a:prstGeom prst="rect">
            <a:avLst/>
          </a:prstGeom>
          <a:noFill/>
        </p:spPr>
        <p:txBody>
          <a:bodyPr wrap="square" rtlCol="0">
            <a:spAutoFit/>
          </a:bodyPr>
          <a:lstStyle/>
          <a:p>
            <a:r>
              <a:rPr lang="es-DO" noProof="0" dirty="0"/>
              <a:t>Turquía es el octavo principal  productor de acero del mundo, y cuanta con una amplia capacidad ociosa,</a:t>
            </a:r>
            <a:r>
              <a:rPr lang="es-DO" dirty="0"/>
              <a:t> para satisfacer su demanda interna y el crecimiento de las exportaciones…</a:t>
            </a:r>
            <a:endParaRPr lang="es-DO" noProof="0" dirty="0"/>
          </a:p>
        </p:txBody>
      </p:sp>
    </p:spTree>
    <p:extLst>
      <p:ext uri="{BB962C8B-B14F-4D97-AF65-F5344CB8AC3E}">
        <p14:creationId xmlns:p14="http://schemas.microsoft.com/office/powerpoint/2010/main" val="315812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A38CFE-CC4F-8B28-4B0E-FDB0504F67BA}"/>
              </a:ext>
            </a:extLst>
          </p:cNvPr>
          <p:cNvPicPr>
            <a:picLocks noChangeAspect="1"/>
          </p:cNvPicPr>
          <p:nvPr/>
        </p:nvPicPr>
        <p:blipFill>
          <a:blip r:embed="rId2"/>
          <a:stretch>
            <a:fillRect/>
          </a:stretch>
        </p:blipFill>
        <p:spPr>
          <a:xfrm>
            <a:off x="3348370" y="1371268"/>
            <a:ext cx="7239000" cy="1457325"/>
          </a:xfrm>
          <a:prstGeom prst="rect">
            <a:avLst/>
          </a:prstGeom>
        </p:spPr>
      </p:pic>
      <p:pic>
        <p:nvPicPr>
          <p:cNvPr id="4" name="Picture 3">
            <a:extLst>
              <a:ext uri="{FF2B5EF4-FFF2-40B4-BE49-F238E27FC236}">
                <a16:creationId xmlns:a16="http://schemas.microsoft.com/office/drawing/2014/main" id="{E27D31C2-E0E1-B84B-E002-FFECA64A2184}"/>
              </a:ext>
            </a:extLst>
          </p:cNvPr>
          <p:cNvPicPr>
            <a:picLocks noChangeAspect="1"/>
          </p:cNvPicPr>
          <p:nvPr/>
        </p:nvPicPr>
        <p:blipFill>
          <a:blip r:embed="rId3"/>
          <a:stretch>
            <a:fillRect/>
          </a:stretch>
        </p:blipFill>
        <p:spPr>
          <a:xfrm>
            <a:off x="253093" y="78020"/>
            <a:ext cx="4852307" cy="1467756"/>
          </a:xfrm>
          <a:prstGeom prst="rect">
            <a:avLst/>
          </a:prstGeom>
        </p:spPr>
      </p:pic>
      <p:pic>
        <p:nvPicPr>
          <p:cNvPr id="5" name="Picture 4">
            <a:extLst>
              <a:ext uri="{FF2B5EF4-FFF2-40B4-BE49-F238E27FC236}">
                <a16:creationId xmlns:a16="http://schemas.microsoft.com/office/drawing/2014/main" id="{4EA00FD1-8981-AD33-DC4B-0CFC86946EDE}"/>
              </a:ext>
            </a:extLst>
          </p:cNvPr>
          <p:cNvPicPr>
            <a:picLocks noChangeAspect="1"/>
          </p:cNvPicPr>
          <p:nvPr/>
        </p:nvPicPr>
        <p:blipFill>
          <a:blip r:embed="rId4"/>
          <a:stretch>
            <a:fillRect/>
          </a:stretch>
        </p:blipFill>
        <p:spPr>
          <a:xfrm>
            <a:off x="5319712" y="706890"/>
            <a:ext cx="5210175" cy="523875"/>
          </a:xfrm>
          <a:prstGeom prst="rect">
            <a:avLst/>
          </a:prstGeom>
        </p:spPr>
      </p:pic>
      <p:pic>
        <p:nvPicPr>
          <p:cNvPr id="7" name="Picture 6">
            <a:extLst>
              <a:ext uri="{FF2B5EF4-FFF2-40B4-BE49-F238E27FC236}">
                <a16:creationId xmlns:a16="http://schemas.microsoft.com/office/drawing/2014/main" id="{7527505F-D1DB-FEDF-0AD2-C1BAB89FB0C3}"/>
              </a:ext>
            </a:extLst>
          </p:cNvPr>
          <p:cNvPicPr>
            <a:picLocks noChangeAspect="1"/>
          </p:cNvPicPr>
          <p:nvPr/>
        </p:nvPicPr>
        <p:blipFill>
          <a:blip r:embed="rId5"/>
          <a:stretch>
            <a:fillRect/>
          </a:stretch>
        </p:blipFill>
        <p:spPr>
          <a:xfrm>
            <a:off x="3572207" y="2969096"/>
            <a:ext cx="6791325" cy="628650"/>
          </a:xfrm>
          <a:prstGeom prst="rect">
            <a:avLst/>
          </a:prstGeom>
        </p:spPr>
      </p:pic>
      <p:pic>
        <p:nvPicPr>
          <p:cNvPr id="9" name="Picture 8">
            <a:extLst>
              <a:ext uri="{FF2B5EF4-FFF2-40B4-BE49-F238E27FC236}">
                <a16:creationId xmlns:a16="http://schemas.microsoft.com/office/drawing/2014/main" id="{925A0425-90F8-4BBE-1831-0E42128802F4}"/>
              </a:ext>
            </a:extLst>
          </p:cNvPr>
          <p:cNvPicPr>
            <a:picLocks noChangeAspect="1"/>
          </p:cNvPicPr>
          <p:nvPr/>
        </p:nvPicPr>
        <p:blipFill>
          <a:blip r:embed="rId6"/>
          <a:stretch>
            <a:fillRect/>
          </a:stretch>
        </p:blipFill>
        <p:spPr>
          <a:xfrm>
            <a:off x="4134182" y="3738249"/>
            <a:ext cx="6153150" cy="295275"/>
          </a:xfrm>
          <a:prstGeom prst="rect">
            <a:avLst/>
          </a:prstGeom>
        </p:spPr>
      </p:pic>
      <p:sp>
        <p:nvSpPr>
          <p:cNvPr id="2" name="TextBox 1">
            <a:extLst>
              <a:ext uri="{FF2B5EF4-FFF2-40B4-BE49-F238E27FC236}">
                <a16:creationId xmlns:a16="http://schemas.microsoft.com/office/drawing/2014/main" id="{B0B20E84-0F8C-FF3C-CA72-55F64E509BC5}"/>
              </a:ext>
            </a:extLst>
          </p:cNvPr>
          <p:cNvSpPr txBox="1"/>
          <p:nvPr/>
        </p:nvSpPr>
        <p:spPr>
          <a:xfrm>
            <a:off x="1020726" y="4657060"/>
            <a:ext cx="5667153" cy="923330"/>
          </a:xfrm>
          <a:prstGeom prst="rect">
            <a:avLst/>
          </a:prstGeom>
          <a:noFill/>
        </p:spPr>
        <p:txBody>
          <a:bodyPr wrap="square" rtlCol="0">
            <a:spAutoFit/>
          </a:bodyPr>
          <a:lstStyle/>
          <a:p>
            <a:r>
              <a:rPr lang="es-DO" dirty="0"/>
              <a:t>El informe de OCDE indica que para el 2023, Turquía contaba con una capacidad instalada de producir acero de 57.4 millones de toneladas</a:t>
            </a:r>
            <a:endParaRPr lang="es-DO" noProof="0" dirty="0"/>
          </a:p>
        </p:txBody>
      </p:sp>
    </p:spTree>
    <p:extLst>
      <p:ext uri="{BB962C8B-B14F-4D97-AF65-F5344CB8AC3E}">
        <p14:creationId xmlns:p14="http://schemas.microsoft.com/office/powerpoint/2010/main" val="368685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8293</TotalTime>
  <Words>2757</Words>
  <Application>Microsoft Office PowerPoint</Application>
  <PresentationFormat>Panorámica</PresentationFormat>
  <Paragraphs>272</Paragraphs>
  <Slides>34</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34</vt:i4>
      </vt:variant>
    </vt:vector>
  </HeadingPairs>
  <TitlesOfParts>
    <vt:vector size="46" baseType="lpstr">
      <vt:lpstr>-apple-system</vt:lpstr>
      <vt:lpstr>Aptos</vt:lpstr>
      <vt:lpstr>Aptos Display</vt:lpstr>
      <vt:lpstr>Aptos Narrow</vt:lpstr>
      <vt:lpstr>Arial</vt:lpstr>
      <vt:lpstr>Calibri</vt:lpstr>
      <vt:lpstr>Helvetica</vt:lpstr>
      <vt:lpstr>Montserrat</vt:lpstr>
      <vt:lpstr>Open Sans</vt:lpstr>
      <vt:lpstr>Times New Roman</vt:lpstr>
      <vt:lpstr>Verdana</vt:lpstr>
      <vt:lpstr>Office Theme</vt:lpstr>
      <vt:lpstr>Solicitud de examen por extinción de los derechos antidumping aplicados a las importaciones de Barras o Varillas de Acero Corrugadas o Deformadas para Refuerzo de Concreto u Hormigón, originarias de la Turquía,  ante la Comisión Reguladora de Prácticas Desleales en el Comercio y sobre Medidas de Salvaguardias de la República Dominicana.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del Impacto Financiero en el EBIT y las Utilidades por contracción de Precios de Venta: Asume mantenimiento del volumen producido, afectando únicamente el precio de venta… contracción de 12% de precio de Venta</vt:lpstr>
      <vt:lpstr>Presentación de PowerPoint</vt:lpstr>
      <vt:lpstr>Anexos</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Solicitud de examen por extinción de los derechos antidumping aplicados a las importaciones de Barras o Varillas de Acero Corrugadas o Deformadas para Refuerzo de Concreto u Hormigón, originarias de la Turquía,  ante la Comisión Reguladora de Prácticas Desleales en el Comercio y sobre Medidas de Salvaguardias de la República Dominicana. </dc:title>
  <dc:creator>roberto despradel</dc:creator>
  <cp:lastModifiedBy>Genesis Rondon</cp:lastModifiedBy>
  <cp:revision>21</cp:revision>
  <dcterms:created xsi:type="dcterms:W3CDTF">2025-08-27T21:10:50Z</dcterms:created>
  <dcterms:modified xsi:type="dcterms:W3CDTF">2025-10-08T13:01:34Z</dcterms:modified>
</cp:coreProperties>
</file>